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21"/>
  </p:notesMasterIdLst>
  <p:sldIdLst>
    <p:sldId id="256" r:id="rId5"/>
    <p:sldId id="278" r:id="rId6"/>
    <p:sldId id="258" r:id="rId7"/>
    <p:sldId id="321" r:id="rId8"/>
    <p:sldId id="260" r:id="rId9"/>
    <p:sldId id="298" r:id="rId10"/>
    <p:sldId id="303" r:id="rId11"/>
    <p:sldId id="319" r:id="rId12"/>
    <p:sldId id="318" r:id="rId13"/>
    <p:sldId id="315" r:id="rId14"/>
    <p:sldId id="317" r:id="rId15"/>
    <p:sldId id="320" r:id="rId16"/>
    <p:sldId id="314" r:id="rId17"/>
    <p:sldId id="294" r:id="rId18"/>
    <p:sldId id="307" r:id="rId19"/>
    <p:sldId id="316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Playfair Display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AA3503-9BCF-42E9-8AB0-E8115563CD77}" v="682" dt="2025-05-04T16:59:47.785"/>
    <p1510:client id="{F0640664-EB8C-4F81-926F-DFB6A352E1AB}" v="116" dt="2025-05-05T14:37:46.779"/>
  </p1510:revLst>
</p1510:revInfo>
</file>

<file path=ppt/tableStyles.xml><?xml version="1.0" encoding="utf-8"?>
<a:tblStyleLst xmlns:a="http://schemas.openxmlformats.org/drawingml/2006/main" def="{FE5F44E8-5ACE-4C52-B0B6-497D94DCCD44}">
  <a:tblStyle styleId="{FE5F44E8-5ACE-4C52-B0B6-497D94DCC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b0648f9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b0648f9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829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05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524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801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108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7F7C8AF8-D9F6-BCE8-8D01-C49D0738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b0648f94d_0_5:notes">
            <a:extLst>
              <a:ext uri="{FF2B5EF4-FFF2-40B4-BE49-F238E27FC236}">
                <a16:creationId xmlns:a16="http://schemas.microsoft.com/office/drawing/2014/main" id="{8F1D2570-6E08-1C49-65EF-ECB3556A63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b0648f94d_0_5:notes">
            <a:extLst>
              <a:ext uri="{FF2B5EF4-FFF2-40B4-BE49-F238E27FC236}">
                <a16:creationId xmlns:a16="http://schemas.microsoft.com/office/drawing/2014/main" id="{53BFC6D6-D2EA-DE3D-EFB9-D40854F9ED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521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b0648f9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b0648f9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91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2b06bead8a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2b06bead8a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>
          <a:extLst>
            <a:ext uri="{FF2B5EF4-FFF2-40B4-BE49-F238E27FC236}">
              <a16:creationId xmlns:a16="http://schemas.microsoft.com/office/drawing/2014/main" id="{501C43D5-DE19-AA82-D2C0-179612EE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>
            <a:extLst>
              <a:ext uri="{FF2B5EF4-FFF2-40B4-BE49-F238E27FC236}">
                <a16:creationId xmlns:a16="http://schemas.microsoft.com/office/drawing/2014/main" id="{EA9AF9F9-34FA-8D2C-04A6-2367F0CE7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>
            <a:extLst>
              <a:ext uri="{FF2B5EF4-FFF2-40B4-BE49-F238E27FC236}">
                <a16:creationId xmlns:a16="http://schemas.microsoft.com/office/drawing/2014/main" id="{931725FD-7D17-7B14-F7E0-2703A811AF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53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b06bead8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b06bead8a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132D0660-14F7-0C76-C70B-608B0597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b06bead8a_0_160:notes">
            <a:extLst>
              <a:ext uri="{FF2B5EF4-FFF2-40B4-BE49-F238E27FC236}">
                <a16:creationId xmlns:a16="http://schemas.microsoft.com/office/drawing/2014/main" id="{69619A1C-649C-6FDA-A38A-68FFA3C05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b06bead8a_0_160:notes">
            <a:extLst>
              <a:ext uri="{FF2B5EF4-FFF2-40B4-BE49-F238E27FC236}">
                <a16:creationId xmlns:a16="http://schemas.microsoft.com/office/drawing/2014/main" id="{37536B90-B289-ACB4-D3C1-EDBBC5268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798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60EDA30F-CBF7-01AF-8A97-C9370C80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b06bead8a_0_160:notes">
            <a:extLst>
              <a:ext uri="{FF2B5EF4-FFF2-40B4-BE49-F238E27FC236}">
                <a16:creationId xmlns:a16="http://schemas.microsoft.com/office/drawing/2014/main" id="{A2FDA147-981A-3EA3-937F-F9C273C82E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b06bead8a_0_160:notes">
            <a:extLst>
              <a:ext uri="{FF2B5EF4-FFF2-40B4-BE49-F238E27FC236}">
                <a16:creationId xmlns:a16="http://schemas.microsoft.com/office/drawing/2014/main" id="{DE244D71-B6DB-794C-B4C9-70FAF8626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528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60EDA30F-CBF7-01AF-8A97-C9370C80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b06bead8a_0_160:notes">
            <a:extLst>
              <a:ext uri="{FF2B5EF4-FFF2-40B4-BE49-F238E27FC236}">
                <a16:creationId xmlns:a16="http://schemas.microsoft.com/office/drawing/2014/main" id="{A2FDA147-981A-3EA3-937F-F9C273C82E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b06bead8a_0_160:notes">
            <a:extLst>
              <a:ext uri="{FF2B5EF4-FFF2-40B4-BE49-F238E27FC236}">
                <a16:creationId xmlns:a16="http://schemas.microsoft.com/office/drawing/2014/main" id="{DE244D71-B6DB-794C-B4C9-70FAF8626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97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98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5700" y="1238850"/>
            <a:ext cx="6372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450" y="34951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Vide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60876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/>
          </p:nvPr>
        </p:nvSpPr>
        <p:spPr>
          <a:xfrm>
            <a:off x="7200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34038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7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8"/>
          </p:nvPr>
        </p:nvSpPr>
        <p:spPr>
          <a:xfrm>
            <a:off x="60876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0"/>
          </p:nvPr>
        </p:nvSpPr>
        <p:spPr>
          <a:xfrm>
            <a:off x="60876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1847850" y="3077700"/>
            <a:ext cx="54483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2278500" y="1268400"/>
            <a:ext cx="4587000" cy="18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1290763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ubTitle" idx="2"/>
          </p:nvPr>
        </p:nvSpPr>
        <p:spPr>
          <a:xfrm>
            <a:off x="4945638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1529225" y="16828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ubTitle" idx="1"/>
          </p:nvPr>
        </p:nvSpPr>
        <p:spPr>
          <a:xfrm>
            <a:off x="1529225" y="22693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title" idx="2"/>
          </p:nvPr>
        </p:nvSpPr>
        <p:spPr>
          <a:xfrm>
            <a:off x="5414339" y="16828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ubTitle" idx="3"/>
          </p:nvPr>
        </p:nvSpPr>
        <p:spPr>
          <a:xfrm>
            <a:off x="5414339" y="22693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title" idx="4"/>
          </p:nvPr>
        </p:nvSpPr>
        <p:spPr>
          <a:xfrm>
            <a:off x="1529225" y="31162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ubTitle" idx="5"/>
          </p:nvPr>
        </p:nvSpPr>
        <p:spPr>
          <a:xfrm>
            <a:off x="1529225" y="37027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title" idx="6"/>
          </p:nvPr>
        </p:nvSpPr>
        <p:spPr>
          <a:xfrm>
            <a:off x="5414339" y="31162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7"/>
          </p:nvPr>
        </p:nvSpPr>
        <p:spPr>
          <a:xfrm>
            <a:off x="5414339" y="37027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ubTitle" idx="1"/>
          </p:nvPr>
        </p:nvSpPr>
        <p:spPr>
          <a:xfrm>
            <a:off x="2425075" y="1704550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90763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5638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8622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6" name="Google Shape;26;p6"/>
          <p:cNvSpPr/>
          <p:nvPr/>
        </p:nvSpPr>
        <p:spPr>
          <a:xfrm>
            <a:off x="0" y="571500"/>
            <a:ext cx="9144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-1" y="0"/>
            <a:ext cx="9143999" cy="5143500"/>
          </a:xfrm>
          <a:prstGeom prst="frame">
            <a:avLst>
              <a:gd name="adj1" fmla="val 627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582165" y="1316801"/>
            <a:ext cx="7979664" cy="2198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lt1"/>
                </a:solidFill>
                <a:latin typeface="Montserrat" panose="00000500000000000000" pitchFamily="2" charset="0"/>
              </a:rPr>
              <a:t>Soutenance finale du projet pluridisciplinaire PEI-2 :</a:t>
            </a:r>
            <a:br>
              <a:rPr lang="fr-FR" sz="1400">
                <a:solidFill>
                  <a:schemeClr val="lt1"/>
                </a:solidFill>
                <a:latin typeface="Montserrat" panose="00000500000000000000" pitchFamily="2" charset="0"/>
              </a:rPr>
            </a:br>
            <a:br>
              <a:rPr lang="fr-FR" sz="1400">
                <a:solidFill>
                  <a:schemeClr val="lt1"/>
                </a:solidFill>
                <a:latin typeface="Montserrat" panose="00000500000000000000" pitchFamily="2" charset="0"/>
              </a:rPr>
            </a:br>
            <a:r>
              <a:rPr lang="fr-FR" sz="3600" b="1">
                <a:solidFill>
                  <a:schemeClr val="lt1"/>
                </a:solidFill>
                <a:latin typeface="Montserrat" panose="00000500000000000000" pitchFamily="2" charset="0"/>
              </a:rPr>
              <a:t>Carte de développement WT-32</a:t>
            </a:r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1"/>
          </p:nvPr>
        </p:nvSpPr>
        <p:spPr>
          <a:xfrm>
            <a:off x="1667709" y="4228290"/>
            <a:ext cx="5808575" cy="537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Ilan CHANY – Nathanaël DEBREILLY – Eliez LE HUNSEC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L2-PEI</a:t>
            </a:r>
          </a:p>
        </p:txBody>
      </p:sp>
      <p:pic>
        <p:nvPicPr>
          <p:cNvPr id="3" name="Image 2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87997CF6-5850-C985-F1A8-B695FB76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97" t="29201" r="13670" b="24315"/>
          <a:stretch/>
        </p:blipFill>
        <p:spPr>
          <a:xfrm>
            <a:off x="320041" y="316775"/>
            <a:ext cx="2480768" cy="1087482"/>
          </a:xfrm>
          <a:prstGeom prst="rect">
            <a:avLst/>
          </a:prstGeom>
        </p:spPr>
      </p:pic>
      <p:sp>
        <p:nvSpPr>
          <p:cNvPr id="7" name="Google Shape;147;p31">
            <a:extLst>
              <a:ext uri="{FF2B5EF4-FFF2-40B4-BE49-F238E27FC236}">
                <a16:creationId xmlns:a16="http://schemas.microsoft.com/office/drawing/2014/main" id="{436BCDB8-6595-553B-DB13-D4FF8B716F1D}"/>
              </a:ext>
            </a:extLst>
          </p:cNvPr>
          <p:cNvSpPr txBox="1">
            <a:spLocks/>
          </p:cNvSpPr>
          <p:nvPr/>
        </p:nvSpPr>
        <p:spPr>
          <a:xfrm>
            <a:off x="8138873" y="4484653"/>
            <a:ext cx="84591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01 / 16</a:t>
            </a:r>
          </a:p>
        </p:txBody>
      </p:sp>
      <p:sp>
        <p:nvSpPr>
          <p:cNvPr id="2" name="Google Shape;147;p31">
            <a:extLst>
              <a:ext uri="{FF2B5EF4-FFF2-40B4-BE49-F238E27FC236}">
                <a16:creationId xmlns:a16="http://schemas.microsoft.com/office/drawing/2014/main" id="{2AAB1D67-8A25-6117-C869-AAE46E54F012}"/>
              </a:ext>
            </a:extLst>
          </p:cNvPr>
          <p:cNvSpPr txBox="1">
            <a:spLocks/>
          </p:cNvSpPr>
          <p:nvPr/>
        </p:nvSpPr>
        <p:spPr>
          <a:xfrm>
            <a:off x="272151" y="4484653"/>
            <a:ext cx="1123407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05/05/2025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093;p53">
            <a:extLst>
              <a:ext uri="{FF2B5EF4-FFF2-40B4-BE49-F238E27FC236}">
                <a16:creationId xmlns:a16="http://schemas.microsoft.com/office/drawing/2014/main" id="{9F2A8848-0996-0A93-C30B-247A7CE6DBEF}"/>
              </a:ext>
            </a:extLst>
          </p:cNvPr>
          <p:cNvSpPr txBox="1">
            <a:spLocks/>
          </p:cNvSpPr>
          <p:nvPr/>
        </p:nvSpPr>
        <p:spPr>
          <a:xfrm>
            <a:off x="-14504" y="0"/>
            <a:ext cx="78007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4- Méthode de travail et organisation</a:t>
            </a:r>
          </a:p>
        </p:txBody>
      </p:sp>
      <p:sp>
        <p:nvSpPr>
          <p:cNvPr id="2" name="Google Shape;147;p31">
            <a:extLst>
              <a:ext uri="{FF2B5EF4-FFF2-40B4-BE49-F238E27FC236}">
                <a16:creationId xmlns:a16="http://schemas.microsoft.com/office/drawing/2014/main" id="{230977F5-5C79-4042-7119-C35189E8F740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10 / 16</a:t>
            </a:r>
          </a:p>
        </p:txBody>
      </p:sp>
      <p:sp>
        <p:nvSpPr>
          <p:cNvPr id="57" name="Google Shape;1105;p53">
            <a:extLst>
              <a:ext uri="{FF2B5EF4-FFF2-40B4-BE49-F238E27FC236}">
                <a16:creationId xmlns:a16="http://schemas.microsoft.com/office/drawing/2014/main" id="{2B063661-AAE5-4980-B15F-C11EDA4F8A2D}"/>
              </a:ext>
            </a:extLst>
          </p:cNvPr>
          <p:cNvSpPr/>
          <p:nvPr/>
        </p:nvSpPr>
        <p:spPr>
          <a:xfrm>
            <a:off x="878496" y="2127210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103;p53">
            <a:extLst>
              <a:ext uri="{FF2B5EF4-FFF2-40B4-BE49-F238E27FC236}">
                <a16:creationId xmlns:a16="http://schemas.microsoft.com/office/drawing/2014/main" id="{BB5EB556-42E4-492D-A087-276C82786AD6}"/>
              </a:ext>
            </a:extLst>
          </p:cNvPr>
          <p:cNvSpPr txBox="1"/>
          <p:nvPr/>
        </p:nvSpPr>
        <p:spPr>
          <a:xfrm>
            <a:off x="1670430" y="2339828"/>
            <a:ext cx="3375075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Chacun de son côté pour les projets de prise en main</a:t>
            </a:r>
          </a:p>
        </p:txBody>
      </p:sp>
      <p:sp>
        <p:nvSpPr>
          <p:cNvPr id="60" name="Google Shape;1105;p53">
            <a:extLst>
              <a:ext uri="{FF2B5EF4-FFF2-40B4-BE49-F238E27FC236}">
                <a16:creationId xmlns:a16="http://schemas.microsoft.com/office/drawing/2014/main" id="{492FFBE5-3D50-4402-B8B8-B5440E112EC6}"/>
              </a:ext>
            </a:extLst>
          </p:cNvPr>
          <p:cNvSpPr/>
          <p:nvPr/>
        </p:nvSpPr>
        <p:spPr>
          <a:xfrm>
            <a:off x="885717" y="1121065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103;p53">
            <a:extLst>
              <a:ext uri="{FF2B5EF4-FFF2-40B4-BE49-F238E27FC236}">
                <a16:creationId xmlns:a16="http://schemas.microsoft.com/office/drawing/2014/main" id="{42FB91B1-0933-4E74-8554-BD771CBA7E62}"/>
              </a:ext>
            </a:extLst>
          </p:cNvPr>
          <p:cNvSpPr txBox="1"/>
          <p:nvPr/>
        </p:nvSpPr>
        <p:spPr>
          <a:xfrm>
            <a:off x="1697966" y="1333465"/>
            <a:ext cx="3493012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800">
                <a:solidFill>
                  <a:schemeClr val="bg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Ensemble sur la recherche de documentation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57F193D-A159-4A4D-9F9B-6711B83AA2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 flipH="1">
            <a:off x="963665" y="2212379"/>
            <a:ext cx="535861" cy="53586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3C18B07-E60E-4DFC-8982-20DE4A514A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934014" y="1187815"/>
            <a:ext cx="609604" cy="609604"/>
          </a:xfrm>
          <a:prstGeom prst="rect">
            <a:avLst/>
          </a:prstGeom>
        </p:spPr>
      </p:pic>
      <p:sp>
        <p:nvSpPr>
          <p:cNvPr id="13" name="Google Shape;1105;p53">
            <a:extLst>
              <a:ext uri="{FF2B5EF4-FFF2-40B4-BE49-F238E27FC236}">
                <a16:creationId xmlns:a16="http://schemas.microsoft.com/office/drawing/2014/main" id="{1CEE94CB-ADB9-42AD-8407-589052648C75}"/>
              </a:ext>
            </a:extLst>
          </p:cNvPr>
          <p:cNvSpPr/>
          <p:nvPr/>
        </p:nvSpPr>
        <p:spPr>
          <a:xfrm>
            <a:off x="5671546" y="2127210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03;p53">
            <a:extLst>
              <a:ext uri="{FF2B5EF4-FFF2-40B4-BE49-F238E27FC236}">
                <a16:creationId xmlns:a16="http://schemas.microsoft.com/office/drawing/2014/main" id="{1246C64E-F76B-4B78-B887-46EEE519E24E}"/>
              </a:ext>
            </a:extLst>
          </p:cNvPr>
          <p:cNvSpPr txBox="1"/>
          <p:nvPr/>
        </p:nvSpPr>
        <p:spPr>
          <a:xfrm>
            <a:off x="6463480" y="2339828"/>
            <a:ext cx="3493012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Ilan : Bluetooth</a:t>
            </a:r>
          </a:p>
        </p:txBody>
      </p:sp>
      <p:sp>
        <p:nvSpPr>
          <p:cNvPr id="16" name="Google Shape;1105;p53">
            <a:extLst>
              <a:ext uri="{FF2B5EF4-FFF2-40B4-BE49-F238E27FC236}">
                <a16:creationId xmlns:a16="http://schemas.microsoft.com/office/drawing/2014/main" id="{727871F3-24EF-4950-91B4-8D4966C26DCA}"/>
              </a:ext>
            </a:extLst>
          </p:cNvPr>
          <p:cNvSpPr/>
          <p:nvPr/>
        </p:nvSpPr>
        <p:spPr>
          <a:xfrm>
            <a:off x="5671550" y="1120438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03;p53">
            <a:extLst>
              <a:ext uri="{FF2B5EF4-FFF2-40B4-BE49-F238E27FC236}">
                <a16:creationId xmlns:a16="http://schemas.microsoft.com/office/drawing/2014/main" id="{07B15810-B301-4247-AE81-E9A6A639AB60}"/>
              </a:ext>
            </a:extLst>
          </p:cNvPr>
          <p:cNvSpPr txBox="1"/>
          <p:nvPr/>
        </p:nvSpPr>
        <p:spPr>
          <a:xfrm>
            <a:off x="6483799" y="1332838"/>
            <a:ext cx="3493012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800">
                <a:solidFill>
                  <a:schemeClr val="bg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Nathanaël : IHM</a:t>
            </a:r>
          </a:p>
        </p:txBody>
      </p:sp>
      <p:sp>
        <p:nvSpPr>
          <p:cNvPr id="20" name="Google Shape;1105;p53">
            <a:extLst>
              <a:ext uri="{FF2B5EF4-FFF2-40B4-BE49-F238E27FC236}">
                <a16:creationId xmlns:a16="http://schemas.microsoft.com/office/drawing/2014/main" id="{A3D61C02-A3F5-4CCF-BE5E-85B3775F1E77}"/>
              </a:ext>
            </a:extLst>
          </p:cNvPr>
          <p:cNvSpPr/>
          <p:nvPr/>
        </p:nvSpPr>
        <p:spPr>
          <a:xfrm>
            <a:off x="5672111" y="3199684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03;p53">
            <a:extLst>
              <a:ext uri="{FF2B5EF4-FFF2-40B4-BE49-F238E27FC236}">
                <a16:creationId xmlns:a16="http://schemas.microsoft.com/office/drawing/2014/main" id="{9C8889AB-D608-4004-B66F-C0236C721BE6}"/>
              </a:ext>
            </a:extLst>
          </p:cNvPr>
          <p:cNvSpPr txBox="1"/>
          <p:nvPr/>
        </p:nvSpPr>
        <p:spPr>
          <a:xfrm>
            <a:off x="6463480" y="3401583"/>
            <a:ext cx="3493012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Eliez : </a:t>
            </a:r>
            <a:r>
              <a:rPr lang="fr-FR" sz="180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WiFi</a:t>
            </a:r>
            <a:endParaRPr lang="fr-FR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" name="Image 22" descr="Une image contenant noir, obscurité">
            <a:extLst>
              <a:ext uri="{FF2B5EF4-FFF2-40B4-BE49-F238E27FC236}">
                <a16:creationId xmlns:a16="http://schemas.microsoft.com/office/drawing/2014/main" id="{996F28EB-13B2-477E-BA4C-45596E0546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5674164" y="2159776"/>
            <a:ext cx="662504" cy="662504"/>
          </a:xfrm>
          <a:prstGeom prst="rect">
            <a:avLst/>
          </a:prstGeom>
        </p:spPr>
      </p:pic>
      <p:pic>
        <p:nvPicPr>
          <p:cNvPr id="24" name="Image 23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E9856385-4A2C-470D-BDAD-E61051487F8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5718017" y="3243175"/>
            <a:ext cx="619216" cy="619216"/>
          </a:xfrm>
          <a:prstGeom prst="rect">
            <a:avLst/>
          </a:prstGeom>
        </p:spPr>
      </p:pic>
      <p:pic>
        <p:nvPicPr>
          <p:cNvPr id="25" name="Image 2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72D39E94-D6A4-46BB-BFA7-D865FADE541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5751721" y="1238657"/>
            <a:ext cx="531416" cy="531416"/>
          </a:xfrm>
          <a:prstGeom prst="rect">
            <a:avLst/>
          </a:prstGeom>
        </p:spPr>
      </p:pic>
      <p:sp>
        <p:nvSpPr>
          <p:cNvPr id="19" name="Google Shape;1105;p53">
            <a:extLst>
              <a:ext uri="{FF2B5EF4-FFF2-40B4-BE49-F238E27FC236}">
                <a16:creationId xmlns:a16="http://schemas.microsoft.com/office/drawing/2014/main" id="{A3C8C295-06AD-40A7-8B37-EAC04079089E}"/>
              </a:ext>
            </a:extLst>
          </p:cNvPr>
          <p:cNvSpPr/>
          <p:nvPr/>
        </p:nvSpPr>
        <p:spPr>
          <a:xfrm>
            <a:off x="878496" y="3197585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03;p53">
            <a:extLst>
              <a:ext uri="{FF2B5EF4-FFF2-40B4-BE49-F238E27FC236}">
                <a16:creationId xmlns:a16="http://schemas.microsoft.com/office/drawing/2014/main" id="{2A72E74C-4130-496D-AE5C-BAA85C55E20E}"/>
              </a:ext>
            </a:extLst>
          </p:cNvPr>
          <p:cNvSpPr txBox="1"/>
          <p:nvPr/>
        </p:nvSpPr>
        <p:spPr>
          <a:xfrm>
            <a:off x="1670430" y="3410203"/>
            <a:ext cx="3375075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Ensemble sur la mise en place de la solution finale</a:t>
            </a:r>
          </a:p>
        </p:txBody>
      </p:sp>
      <p:pic>
        <p:nvPicPr>
          <p:cNvPr id="4" name="Image 3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0E8D7459-5DA1-C7E8-3E87-C963A61695F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979209" y="3290526"/>
            <a:ext cx="520317" cy="520317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6A3C7F13-FCCE-D011-5165-2EE21C3FBDB8}"/>
              </a:ext>
            </a:extLst>
          </p:cNvPr>
          <p:cNvGrpSpPr/>
          <p:nvPr/>
        </p:nvGrpSpPr>
        <p:grpSpPr>
          <a:xfrm>
            <a:off x="5354535" y="986934"/>
            <a:ext cx="149712" cy="2986750"/>
            <a:chOff x="1735463" y="1513375"/>
            <a:chExt cx="149712" cy="2986750"/>
          </a:xfrm>
        </p:grpSpPr>
        <p:sp>
          <p:nvSpPr>
            <p:cNvPr id="5" name="Google Shape;1118;p53">
              <a:extLst>
                <a:ext uri="{FF2B5EF4-FFF2-40B4-BE49-F238E27FC236}">
                  <a16:creationId xmlns:a16="http://schemas.microsoft.com/office/drawing/2014/main" id="{617237C5-FD2E-F85D-6A04-771BE4838382}"/>
                </a:ext>
              </a:extLst>
            </p:cNvPr>
            <p:cNvSpPr/>
            <p:nvPr/>
          </p:nvSpPr>
          <p:spPr>
            <a:xfrm>
              <a:off x="1735475" y="189017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1119;p53">
              <a:extLst>
                <a:ext uri="{FF2B5EF4-FFF2-40B4-BE49-F238E27FC236}">
                  <a16:creationId xmlns:a16="http://schemas.microsoft.com/office/drawing/2014/main" id="{6C4AB104-ED42-6414-71E2-70022F046A70}"/>
                </a:ext>
              </a:extLst>
            </p:cNvPr>
            <p:cNvSpPr/>
            <p:nvPr/>
          </p:nvSpPr>
          <p:spPr>
            <a:xfrm>
              <a:off x="1735475" y="2937000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7" name="Google Shape;1120;p53">
              <a:extLst>
                <a:ext uri="{FF2B5EF4-FFF2-40B4-BE49-F238E27FC236}">
                  <a16:creationId xmlns:a16="http://schemas.microsoft.com/office/drawing/2014/main" id="{985CC737-D939-F39B-9B7F-5F15334E4298}"/>
                </a:ext>
              </a:extLst>
            </p:cNvPr>
            <p:cNvSpPr/>
            <p:nvPr/>
          </p:nvSpPr>
          <p:spPr>
            <a:xfrm>
              <a:off x="1735463" y="398382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8" name="Google Shape;1121;p53">
              <a:extLst>
                <a:ext uri="{FF2B5EF4-FFF2-40B4-BE49-F238E27FC236}">
                  <a16:creationId xmlns:a16="http://schemas.microsoft.com/office/drawing/2014/main" id="{B3DACF85-84C8-46BC-CED3-20D77A7FDFF3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1810325" y="2039875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122;p53">
              <a:extLst>
                <a:ext uri="{FF2B5EF4-FFF2-40B4-BE49-F238E27FC236}">
                  <a16:creationId xmlns:a16="http://schemas.microsoft.com/office/drawing/2014/main" id="{4133ED32-02FE-2446-E736-DF177323823A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>
              <a:off x="1810325" y="3086700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123;p53">
              <a:extLst>
                <a:ext uri="{FF2B5EF4-FFF2-40B4-BE49-F238E27FC236}">
                  <a16:creationId xmlns:a16="http://schemas.microsoft.com/office/drawing/2014/main" id="{6FB8763E-3CE9-9BEF-FE3C-042DAB923FE7}"/>
                </a:ext>
              </a:extLst>
            </p:cNvPr>
            <p:cNvCxnSpPr>
              <a:stCxn id="7" idx="4"/>
            </p:cNvCxnSpPr>
            <p:nvPr/>
          </p:nvCxnSpPr>
          <p:spPr>
            <a:xfrm>
              <a:off x="1810313" y="4133525"/>
              <a:ext cx="0" cy="366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24;p53">
              <a:extLst>
                <a:ext uri="{FF2B5EF4-FFF2-40B4-BE49-F238E27FC236}">
                  <a16:creationId xmlns:a16="http://schemas.microsoft.com/office/drawing/2014/main" id="{B08081E4-1037-6F48-AAD8-9ECB3D14B0B7}"/>
                </a:ext>
              </a:extLst>
            </p:cNvPr>
            <p:cNvCxnSpPr>
              <a:endCxn id="5" idx="0"/>
            </p:cNvCxnSpPr>
            <p:nvPr/>
          </p:nvCxnSpPr>
          <p:spPr>
            <a:xfrm flipH="1">
              <a:off x="1810325" y="1513375"/>
              <a:ext cx="4500" cy="3768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A5839BE-A857-1DFE-0CC1-3F88C7448201}"/>
              </a:ext>
            </a:extLst>
          </p:cNvPr>
          <p:cNvGrpSpPr/>
          <p:nvPr/>
        </p:nvGrpSpPr>
        <p:grpSpPr>
          <a:xfrm>
            <a:off x="580176" y="997653"/>
            <a:ext cx="149712" cy="2986750"/>
            <a:chOff x="1735463" y="1513375"/>
            <a:chExt cx="149712" cy="2986750"/>
          </a:xfrm>
        </p:grpSpPr>
        <p:sp>
          <p:nvSpPr>
            <p:cNvPr id="26" name="Google Shape;1118;p53">
              <a:extLst>
                <a:ext uri="{FF2B5EF4-FFF2-40B4-BE49-F238E27FC236}">
                  <a16:creationId xmlns:a16="http://schemas.microsoft.com/office/drawing/2014/main" id="{88CE5A46-A079-5410-15F2-9F1C4149A339}"/>
                </a:ext>
              </a:extLst>
            </p:cNvPr>
            <p:cNvSpPr/>
            <p:nvPr/>
          </p:nvSpPr>
          <p:spPr>
            <a:xfrm>
              <a:off x="1735475" y="189017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1119;p53">
              <a:extLst>
                <a:ext uri="{FF2B5EF4-FFF2-40B4-BE49-F238E27FC236}">
                  <a16:creationId xmlns:a16="http://schemas.microsoft.com/office/drawing/2014/main" id="{BBB63EF0-0D57-8D14-5AC1-8F07C69B3527}"/>
                </a:ext>
              </a:extLst>
            </p:cNvPr>
            <p:cNvSpPr/>
            <p:nvPr/>
          </p:nvSpPr>
          <p:spPr>
            <a:xfrm>
              <a:off x="1735475" y="2937000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" name="Google Shape;1120;p53">
              <a:extLst>
                <a:ext uri="{FF2B5EF4-FFF2-40B4-BE49-F238E27FC236}">
                  <a16:creationId xmlns:a16="http://schemas.microsoft.com/office/drawing/2014/main" id="{61C976A1-6ECC-C0A0-C76E-FAFD5FF8C0AF}"/>
                </a:ext>
              </a:extLst>
            </p:cNvPr>
            <p:cNvSpPr/>
            <p:nvPr/>
          </p:nvSpPr>
          <p:spPr>
            <a:xfrm>
              <a:off x="1735463" y="398382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29" name="Google Shape;1121;p53">
              <a:extLst>
                <a:ext uri="{FF2B5EF4-FFF2-40B4-BE49-F238E27FC236}">
                  <a16:creationId xmlns:a16="http://schemas.microsoft.com/office/drawing/2014/main" id="{EF022F60-D982-83AD-670A-F6199996457F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>
              <a:off x="1810325" y="2039875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122;p53">
              <a:extLst>
                <a:ext uri="{FF2B5EF4-FFF2-40B4-BE49-F238E27FC236}">
                  <a16:creationId xmlns:a16="http://schemas.microsoft.com/office/drawing/2014/main" id="{5F9CD5DB-24EE-A983-DC95-1CB524B345E8}"/>
                </a:ext>
              </a:extLst>
            </p:cNvPr>
            <p:cNvCxnSpPr>
              <a:stCxn id="27" idx="4"/>
              <a:endCxn id="28" idx="0"/>
            </p:cNvCxnSpPr>
            <p:nvPr/>
          </p:nvCxnSpPr>
          <p:spPr>
            <a:xfrm>
              <a:off x="1810325" y="3086700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123;p53">
              <a:extLst>
                <a:ext uri="{FF2B5EF4-FFF2-40B4-BE49-F238E27FC236}">
                  <a16:creationId xmlns:a16="http://schemas.microsoft.com/office/drawing/2014/main" id="{26208314-9816-6CA1-9543-E126D822807F}"/>
                </a:ext>
              </a:extLst>
            </p:cNvPr>
            <p:cNvCxnSpPr>
              <a:stCxn id="28" idx="4"/>
            </p:cNvCxnSpPr>
            <p:nvPr/>
          </p:nvCxnSpPr>
          <p:spPr>
            <a:xfrm>
              <a:off x="1810313" y="4133525"/>
              <a:ext cx="0" cy="366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1124;p53">
              <a:extLst>
                <a:ext uri="{FF2B5EF4-FFF2-40B4-BE49-F238E27FC236}">
                  <a16:creationId xmlns:a16="http://schemas.microsoft.com/office/drawing/2014/main" id="{B9D4F9BA-7FEC-2744-F9E4-9F1146477E96}"/>
                </a:ext>
              </a:extLst>
            </p:cNvPr>
            <p:cNvCxnSpPr>
              <a:endCxn id="26" idx="0"/>
            </p:cNvCxnSpPr>
            <p:nvPr/>
          </p:nvCxnSpPr>
          <p:spPr>
            <a:xfrm flipH="1">
              <a:off x="1810325" y="1513375"/>
              <a:ext cx="4500" cy="3768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0763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093;p53">
            <a:extLst>
              <a:ext uri="{FF2B5EF4-FFF2-40B4-BE49-F238E27FC236}">
                <a16:creationId xmlns:a16="http://schemas.microsoft.com/office/drawing/2014/main" id="{9F2A8848-0996-0A93-C30B-247A7CE6DBEF}"/>
              </a:ext>
            </a:extLst>
          </p:cNvPr>
          <p:cNvSpPr txBox="1">
            <a:spLocks/>
          </p:cNvSpPr>
          <p:nvPr/>
        </p:nvSpPr>
        <p:spPr>
          <a:xfrm>
            <a:off x="-14504" y="0"/>
            <a:ext cx="78631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fr-FR" sz="3200" b="0" dirty="0">
                <a:solidFill>
                  <a:schemeClr val="bg1"/>
                </a:solidFill>
                <a:latin typeface="Montserrat" panose="00000500000000000000" pitchFamily="2" charset="0"/>
              </a:rPr>
              <a:t>Méthode de travail et organisation</a:t>
            </a:r>
            <a:endParaRPr lang="fr-FR"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147;p31">
            <a:extLst>
              <a:ext uri="{FF2B5EF4-FFF2-40B4-BE49-F238E27FC236}">
                <a16:creationId xmlns:a16="http://schemas.microsoft.com/office/drawing/2014/main" id="{230977F5-5C79-4042-7119-C35189E8F740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11 / 16</a:t>
            </a:r>
          </a:p>
        </p:txBody>
      </p:sp>
      <p:sp>
        <p:nvSpPr>
          <p:cNvPr id="19" name="Google Shape;1093;p53">
            <a:extLst>
              <a:ext uri="{FF2B5EF4-FFF2-40B4-BE49-F238E27FC236}">
                <a16:creationId xmlns:a16="http://schemas.microsoft.com/office/drawing/2014/main" id="{1C55BD64-89A8-4B22-A433-40EA17557A36}"/>
              </a:ext>
            </a:extLst>
          </p:cNvPr>
          <p:cNvSpPr txBox="1">
            <a:spLocks/>
          </p:cNvSpPr>
          <p:nvPr/>
        </p:nvSpPr>
        <p:spPr>
          <a:xfrm>
            <a:off x="0" y="554044"/>
            <a:ext cx="5663109" cy="88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Projets de prise en main </a:t>
            </a:r>
            <a:r>
              <a:rPr lang="fr-FR" sz="3200" b="0">
                <a:solidFill>
                  <a:schemeClr val="bg2"/>
                </a:solidFill>
                <a:latin typeface="Montserrat" panose="00000500000000000000" pitchFamily="2" charset="0"/>
              </a:rPr>
              <a:t>:</a:t>
            </a:r>
          </a:p>
        </p:txBody>
      </p:sp>
      <p:pic>
        <p:nvPicPr>
          <p:cNvPr id="21" name="Image 20" descr="Une image contenant text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3EA86E9-F295-4827-A608-193475656D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36" t="18173" r="14404" b="17037"/>
          <a:stretch/>
        </p:blipFill>
        <p:spPr>
          <a:xfrm>
            <a:off x="6062605" y="2688659"/>
            <a:ext cx="2625293" cy="1722191"/>
          </a:xfrm>
          <a:prstGeom prst="rect">
            <a:avLst/>
          </a:prstGeom>
        </p:spPr>
      </p:pic>
      <p:pic>
        <p:nvPicPr>
          <p:cNvPr id="28" name="Image 27" descr="Une image contenant texte, capture d’écran, Appareil de présentation, multimédia&#10;&#10;Le contenu généré par l’IA peut être incorrect.">
            <a:extLst>
              <a:ext uri="{FF2B5EF4-FFF2-40B4-BE49-F238E27FC236}">
                <a16:creationId xmlns:a16="http://schemas.microsoft.com/office/drawing/2014/main" id="{4715ED02-B747-473C-A15C-BBEDE7527F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63" t="24229" r="3383" b="28878"/>
          <a:stretch/>
        </p:blipFill>
        <p:spPr>
          <a:xfrm>
            <a:off x="6062605" y="732650"/>
            <a:ext cx="2625293" cy="1812685"/>
          </a:xfrm>
          <a:prstGeom prst="rect">
            <a:avLst/>
          </a:prstGeom>
        </p:spPr>
      </p:pic>
      <p:sp>
        <p:nvSpPr>
          <p:cNvPr id="29" name="Google Shape;268;p36">
            <a:extLst>
              <a:ext uri="{FF2B5EF4-FFF2-40B4-BE49-F238E27FC236}">
                <a16:creationId xmlns:a16="http://schemas.microsoft.com/office/drawing/2014/main" id="{C9BC1146-6438-48C1-9C7E-551BD99970B4}"/>
              </a:ext>
            </a:extLst>
          </p:cNvPr>
          <p:cNvSpPr txBox="1"/>
          <p:nvPr/>
        </p:nvSpPr>
        <p:spPr>
          <a:xfrm>
            <a:off x="354305" y="1437066"/>
            <a:ext cx="5663109" cy="290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Affichage d’un texte et d’une image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Programme de dessin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Serveur TCP et connexion </a:t>
            </a:r>
            <a:r>
              <a:rPr lang="fr-FR" sz="180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WiFi</a:t>
            </a: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pilotage sur un interface graphique Python avec des trames sous forme de chaînes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Commande et envoi de trames en Bluetooth avec </a:t>
            </a:r>
            <a:r>
              <a:rPr lang="fr-FR" sz="1800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la bibliothèque </a:t>
            </a: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BLE</a:t>
            </a:r>
          </a:p>
        </p:txBody>
      </p:sp>
    </p:spTree>
    <p:extLst>
      <p:ext uri="{BB962C8B-B14F-4D97-AF65-F5344CB8AC3E}">
        <p14:creationId xmlns:p14="http://schemas.microsoft.com/office/powerpoint/2010/main" val="3285524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093;p53">
            <a:extLst>
              <a:ext uri="{FF2B5EF4-FFF2-40B4-BE49-F238E27FC236}">
                <a16:creationId xmlns:a16="http://schemas.microsoft.com/office/drawing/2014/main" id="{9F2A8848-0996-0A93-C30B-247A7CE6DBEF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26434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5- Résultats</a:t>
            </a:r>
          </a:p>
        </p:txBody>
      </p:sp>
      <p:sp>
        <p:nvSpPr>
          <p:cNvPr id="2" name="Google Shape;147;p31">
            <a:extLst>
              <a:ext uri="{FF2B5EF4-FFF2-40B4-BE49-F238E27FC236}">
                <a16:creationId xmlns:a16="http://schemas.microsoft.com/office/drawing/2014/main" id="{230977F5-5C79-4042-7119-C35189E8F740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12 / 16</a:t>
            </a:r>
          </a:p>
        </p:txBody>
      </p:sp>
      <p:sp>
        <p:nvSpPr>
          <p:cNvPr id="19" name="Google Shape;1093;p53">
            <a:extLst>
              <a:ext uri="{FF2B5EF4-FFF2-40B4-BE49-F238E27FC236}">
                <a16:creationId xmlns:a16="http://schemas.microsoft.com/office/drawing/2014/main" id="{1C55BD64-89A8-4B22-A433-40EA17557A36}"/>
              </a:ext>
            </a:extLst>
          </p:cNvPr>
          <p:cNvSpPr txBox="1">
            <a:spLocks/>
          </p:cNvSpPr>
          <p:nvPr/>
        </p:nvSpPr>
        <p:spPr>
          <a:xfrm>
            <a:off x="-1" y="554044"/>
            <a:ext cx="4431323" cy="88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Pilotage de la base </a:t>
            </a:r>
            <a:r>
              <a:rPr lang="fr-FR" sz="3200" b="0">
                <a:solidFill>
                  <a:schemeClr val="bg2"/>
                </a:solidFill>
                <a:latin typeface="Montserrat" panose="00000500000000000000" pitchFamily="2" charset="0"/>
              </a:rPr>
              <a:t>:</a:t>
            </a:r>
          </a:p>
        </p:txBody>
      </p:sp>
      <p:sp>
        <p:nvSpPr>
          <p:cNvPr id="4" name="Google Shape;268;p36">
            <a:extLst>
              <a:ext uri="{FF2B5EF4-FFF2-40B4-BE49-F238E27FC236}">
                <a16:creationId xmlns:a16="http://schemas.microsoft.com/office/drawing/2014/main" id="{8D935999-639F-A1AA-EF08-9C3AB54172C1}"/>
              </a:ext>
            </a:extLst>
          </p:cNvPr>
          <p:cNvSpPr txBox="1"/>
          <p:nvPr/>
        </p:nvSpPr>
        <p:spPr>
          <a:xfrm>
            <a:off x="102555" y="1279675"/>
            <a:ext cx="5663109" cy="313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WT32 lié à l’ESP32-C3 qui transmet les données à la carte de commande de la base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Deux communications possibles entre WT32 et ESP32-C3 (Wifi et Bluetooth)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Wifi : plus constant mais nécessite la mise en place d’un réseau (partage de connexion)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Bluetooth : plus facile à mettre en place mais courte distance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ED1B5A5-28A6-47AB-D8FC-9176B3122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93" y="2974093"/>
            <a:ext cx="2816543" cy="119972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6BA4FD1-A15B-84A8-599C-97DD8D0B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334" y="1647734"/>
            <a:ext cx="1641477" cy="119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21C494F6-2D5E-AD02-B1C5-08849C626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15529" r="24003" b="49151"/>
          <a:stretch/>
        </p:blipFill>
        <p:spPr bwMode="auto">
          <a:xfrm>
            <a:off x="5975220" y="839347"/>
            <a:ext cx="1291558" cy="88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69E71F0-DC6C-0C27-D68A-C1A2AAFE4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787913">
            <a:off x="7237923" y="1630721"/>
            <a:ext cx="376855" cy="3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1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93;p53">
            <a:extLst>
              <a:ext uri="{FF2B5EF4-FFF2-40B4-BE49-F238E27FC236}">
                <a16:creationId xmlns:a16="http://schemas.microsoft.com/office/drawing/2014/main" id="{F9923A58-3440-4FC0-8488-EEF9D166F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24457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6- Conclusion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8" name="Google Shape;147;p31">
            <a:extLst>
              <a:ext uri="{FF2B5EF4-FFF2-40B4-BE49-F238E27FC236}">
                <a16:creationId xmlns:a16="http://schemas.microsoft.com/office/drawing/2014/main" id="{28766979-E159-B447-7FBF-39D247BD92A9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13 / 16</a:t>
            </a:r>
          </a:p>
        </p:txBody>
      </p:sp>
      <p:sp>
        <p:nvSpPr>
          <p:cNvPr id="20" name="Google Shape;268;p36">
            <a:extLst>
              <a:ext uri="{FF2B5EF4-FFF2-40B4-BE49-F238E27FC236}">
                <a16:creationId xmlns:a16="http://schemas.microsoft.com/office/drawing/2014/main" id="{D40AA69D-8305-4F3C-9DED-1080C00108A8}"/>
              </a:ext>
            </a:extLst>
          </p:cNvPr>
          <p:cNvSpPr txBox="1"/>
          <p:nvPr/>
        </p:nvSpPr>
        <p:spPr>
          <a:xfrm>
            <a:off x="215752" y="1229744"/>
            <a:ext cx="3409165" cy="111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Réalisation d’un premier programme fonctionnel 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Wingdings" panose="05000000000000000000" pitchFamily="2" charset="2"/>
              </a:rPr>
              <a:t></a:t>
            </a: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pas d’erreur et pourtant pas d’affichage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93;p53">
            <a:extLst>
              <a:ext uri="{FF2B5EF4-FFF2-40B4-BE49-F238E27FC236}">
                <a16:creationId xmlns:a16="http://schemas.microsoft.com/office/drawing/2014/main" id="{2E8C8877-D64B-4CBE-A0A1-DBA8F3913E3B}"/>
              </a:ext>
            </a:extLst>
          </p:cNvPr>
          <p:cNvSpPr txBox="1">
            <a:spLocks/>
          </p:cNvSpPr>
          <p:nvPr/>
        </p:nvSpPr>
        <p:spPr>
          <a:xfrm>
            <a:off x="0" y="554044"/>
            <a:ext cx="2975631" cy="88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Difficultés </a:t>
            </a:r>
            <a:r>
              <a:rPr lang="fr-FR" sz="3200" b="0">
                <a:solidFill>
                  <a:schemeClr val="bg2"/>
                </a:solidFill>
                <a:latin typeface="Montserrat" panose="00000500000000000000" pitchFamily="2" charset="0"/>
              </a:rPr>
              <a:t>: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0799B3A-49A7-4687-88E0-3ACFDE0D1C49}"/>
              </a:ext>
            </a:extLst>
          </p:cNvPr>
          <p:cNvGrpSpPr/>
          <p:nvPr/>
        </p:nvGrpSpPr>
        <p:grpSpPr>
          <a:xfrm>
            <a:off x="269939" y="2457219"/>
            <a:ext cx="3409165" cy="1911996"/>
            <a:chOff x="1917151" y="2673011"/>
            <a:chExt cx="3167380" cy="1806043"/>
          </a:xfrm>
        </p:grpSpPr>
        <p:pic>
          <p:nvPicPr>
            <p:cNvPr id="23" name="Image 22" descr="Une image contenant texte, capture d’écran, nombre, Police&#10;&#10;Le contenu généré par l’IA peut être incorrect.">
              <a:extLst>
                <a:ext uri="{FF2B5EF4-FFF2-40B4-BE49-F238E27FC236}">
                  <a16:creationId xmlns:a16="http://schemas.microsoft.com/office/drawing/2014/main" id="{BD6DDFAC-7596-4197-8F65-19CA350450A7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74" b="85320"/>
            <a:stretch/>
          </p:blipFill>
          <p:spPr>
            <a:xfrm>
              <a:off x="1917151" y="2673011"/>
              <a:ext cx="3167380" cy="262634"/>
            </a:xfrm>
            <a:prstGeom prst="rect">
              <a:avLst/>
            </a:prstGeom>
          </p:spPr>
        </p:pic>
        <p:pic>
          <p:nvPicPr>
            <p:cNvPr id="24" name="Image 23" descr="Une image contenant texte, capture d’écran, nombre, Police&#10;&#10;Le contenu généré par l’IA peut être incorrect.">
              <a:extLst>
                <a:ext uri="{FF2B5EF4-FFF2-40B4-BE49-F238E27FC236}">
                  <a16:creationId xmlns:a16="http://schemas.microsoft.com/office/drawing/2014/main" id="{5C6EB2BF-B89A-4312-A7AC-7216B13E8403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246"/>
            <a:stretch/>
          </p:blipFill>
          <p:spPr>
            <a:xfrm>
              <a:off x="1917151" y="2864408"/>
              <a:ext cx="3167380" cy="1614646"/>
            </a:xfrm>
            <a:prstGeom prst="rect">
              <a:avLst/>
            </a:prstGeom>
          </p:spPr>
        </p:pic>
      </p:grpSp>
      <p:sp>
        <p:nvSpPr>
          <p:cNvPr id="25" name="Google Shape;268;p36">
            <a:extLst>
              <a:ext uri="{FF2B5EF4-FFF2-40B4-BE49-F238E27FC236}">
                <a16:creationId xmlns:a16="http://schemas.microsoft.com/office/drawing/2014/main" id="{7D67AB5B-8229-49A6-B6D5-0AF2B14EAFD2}"/>
              </a:ext>
            </a:extLst>
          </p:cNvPr>
          <p:cNvSpPr txBox="1"/>
          <p:nvPr/>
        </p:nvSpPr>
        <p:spPr>
          <a:xfrm>
            <a:off x="4206568" y="1229744"/>
            <a:ext cx="4937432" cy="40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Liaison wifi entre carte et passerelle du robot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FA1BCA-355D-43A3-BE32-0E4E61B2D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27" y="1865399"/>
            <a:ext cx="3460514" cy="2296920"/>
          </a:xfrm>
          <a:prstGeom prst="rect">
            <a:avLst/>
          </a:prstGeom>
        </p:spPr>
      </p:pic>
      <p:sp>
        <p:nvSpPr>
          <p:cNvPr id="29" name="Google Shape;1103;p53">
            <a:extLst>
              <a:ext uri="{FF2B5EF4-FFF2-40B4-BE49-F238E27FC236}">
                <a16:creationId xmlns:a16="http://schemas.microsoft.com/office/drawing/2014/main" id="{5FCD11F7-620E-4DA3-A460-D120AAF76110}"/>
              </a:ext>
            </a:extLst>
          </p:cNvPr>
          <p:cNvSpPr txBox="1"/>
          <p:nvPr/>
        </p:nvSpPr>
        <p:spPr>
          <a:xfrm>
            <a:off x="4562329" y="4255566"/>
            <a:ext cx="4429111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accent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Image tirée de l’introduction mécatronique 2023-2024</a:t>
            </a:r>
          </a:p>
        </p:txBody>
      </p:sp>
    </p:spTree>
    <p:extLst>
      <p:ext uri="{BB962C8B-B14F-4D97-AF65-F5344CB8AC3E}">
        <p14:creationId xmlns:p14="http://schemas.microsoft.com/office/powerpoint/2010/main" val="340416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93;p53">
            <a:extLst>
              <a:ext uri="{FF2B5EF4-FFF2-40B4-BE49-F238E27FC236}">
                <a16:creationId xmlns:a16="http://schemas.microsoft.com/office/drawing/2014/main" id="{F9923A58-3440-4FC0-8488-EEF9D166F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24457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6- Conclusion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Google Shape;1093;p53">
            <a:extLst>
              <a:ext uri="{FF2B5EF4-FFF2-40B4-BE49-F238E27FC236}">
                <a16:creationId xmlns:a16="http://schemas.microsoft.com/office/drawing/2014/main" id="{C747CDC9-699C-61C8-840B-876F67A940E4}"/>
              </a:ext>
            </a:extLst>
          </p:cNvPr>
          <p:cNvSpPr txBox="1">
            <a:spLocks/>
          </p:cNvSpPr>
          <p:nvPr/>
        </p:nvSpPr>
        <p:spPr>
          <a:xfrm>
            <a:off x="149823" y="698198"/>
            <a:ext cx="57284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/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Améliorations possibles :</a:t>
            </a:r>
          </a:p>
        </p:txBody>
      </p:sp>
      <p:sp>
        <p:nvSpPr>
          <p:cNvPr id="28" name="Google Shape;147;p31">
            <a:extLst>
              <a:ext uri="{FF2B5EF4-FFF2-40B4-BE49-F238E27FC236}">
                <a16:creationId xmlns:a16="http://schemas.microsoft.com/office/drawing/2014/main" id="{28766979-E159-B447-7FBF-39D247BD92A9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14 / 16</a:t>
            </a:r>
          </a:p>
        </p:txBody>
      </p:sp>
      <p:sp>
        <p:nvSpPr>
          <p:cNvPr id="2" name="Google Shape;268;p36">
            <a:extLst>
              <a:ext uri="{FF2B5EF4-FFF2-40B4-BE49-F238E27FC236}">
                <a16:creationId xmlns:a16="http://schemas.microsoft.com/office/drawing/2014/main" id="{7B824E97-6F50-70DF-DFEB-6CC2F6F2B96F}"/>
              </a:ext>
            </a:extLst>
          </p:cNvPr>
          <p:cNvSpPr txBox="1"/>
          <p:nvPr/>
        </p:nvSpPr>
        <p:spPr>
          <a:xfrm>
            <a:off x="656259" y="1720392"/>
            <a:ext cx="7206114" cy="313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Programme proposant de choisir entre </a:t>
            </a:r>
            <a:r>
              <a:rPr lang="fr-FR" sz="180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WiFi</a:t>
            </a: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et Bluetooth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Batterie intégrée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Retour de donnée de la base holonome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Amélioration de l’IHM (esthétique, options…)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3995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1B5229E9-91AA-80A8-BFE8-AAC04889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>
            <a:extLst>
              <a:ext uri="{FF2B5EF4-FFF2-40B4-BE49-F238E27FC236}">
                <a16:creationId xmlns:a16="http://schemas.microsoft.com/office/drawing/2014/main" id="{C774BC27-C7DA-6462-0CFF-407184423D9F}"/>
              </a:ext>
            </a:extLst>
          </p:cNvPr>
          <p:cNvSpPr/>
          <p:nvPr/>
        </p:nvSpPr>
        <p:spPr>
          <a:xfrm>
            <a:off x="-1" y="0"/>
            <a:ext cx="9143999" cy="5143500"/>
          </a:xfrm>
          <a:prstGeom prst="frame">
            <a:avLst>
              <a:gd name="adj1" fmla="val 627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>
            <a:extLst>
              <a:ext uri="{FF2B5EF4-FFF2-40B4-BE49-F238E27FC236}">
                <a16:creationId xmlns:a16="http://schemas.microsoft.com/office/drawing/2014/main" id="{1185A2D0-8680-3327-2DCB-52AE34B4800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2165" y="1721032"/>
            <a:ext cx="7979664" cy="1422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" panose="00000500000000000000" pitchFamily="2" charset="0"/>
              </a:rPr>
              <a:t>Merci pour votre écoute</a:t>
            </a:r>
            <a:endParaRPr sz="4000" b="1">
              <a:solidFill>
                <a:schemeClr val="lt1"/>
              </a:solidFill>
              <a:latin typeface="Montserrat" panose="00000500000000000000" pitchFamily="2" charset="0"/>
            </a:endParaRPr>
          </a:p>
        </p:txBody>
      </p:sp>
      <p:sp>
        <p:nvSpPr>
          <p:cNvPr id="147" name="Google Shape;147;p31">
            <a:extLst>
              <a:ext uri="{FF2B5EF4-FFF2-40B4-BE49-F238E27FC236}">
                <a16:creationId xmlns:a16="http://schemas.microsoft.com/office/drawing/2014/main" id="{B66C22A3-BB43-34F4-6052-70AC16F091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67710" y="4337704"/>
            <a:ext cx="5808575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Ilan CHANY – Nathanaël DEBREILLY – Eliez LE HUNSEC</a:t>
            </a:r>
          </a:p>
        </p:txBody>
      </p:sp>
      <p:pic>
        <p:nvPicPr>
          <p:cNvPr id="3" name="Image 2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DCC8E56F-AE55-66C0-67A1-8A2860C0CE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97" t="29201" r="13670" b="24315"/>
          <a:stretch/>
        </p:blipFill>
        <p:spPr>
          <a:xfrm>
            <a:off x="320041" y="316775"/>
            <a:ext cx="2480768" cy="1087482"/>
          </a:xfrm>
          <a:prstGeom prst="rect">
            <a:avLst/>
          </a:prstGeom>
        </p:spPr>
      </p:pic>
      <p:sp>
        <p:nvSpPr>
          <p:cNvPr id="4" name="Google Shape;147;p31">
            <a:extLst>
              <a:ext uri="{FF2B5EF4-FFF2-40B4-BE49-F238E27FC236}">
                <a16:creationId xmlns:a16="http://schemas.microsoft.com/office/drawing/2014/main" id="{1BCDB718-3D79-131C-4AD7-ED41CB662C2C}"/>
              </a:ext>
            </a:extLst>
          </p:cNvPr>
          <p:cNvSpPr txBox="1">
            <a:spLocks/>
          </p:cNvSpPr>
          <p:nvPr/>
        </p:nvSpPr>
        <p:spPr>
          <a:xfrm>
            <a:off x="8164509" y="4507685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15 / 16</a:t>
            </a:r>
          </a:p>
        </p:txBody>
      </p:sp>
    </p:spTree>
    <p:extLst>
      <p:ext uri="{BB962C8B-B14F-4D97-AF65-F5344CB8AC3E}">
        <p14:creationId xmlns:p14="http://schemas.microsoft.com/office/powerpoint/2010/main" val="3227385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-1" y="0"/>
            <a:ext cx="9143999" cy="5143500"/>
          </a:xfrm>
          <a:prstGeom prst="frame">
            <a:avLst>
              <a:gd name="adj1" fmla="val 627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582165" y="1540605"/>
            <a:ext cx="7979664" cy="2198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lt1"/>
                </a:solidFill>
                <a:latin typeface="Montserrat" panose="00000500000000000000" pitchFamily="2" charset="0"/>
              </a:rPr>
              <a:t>Soutenance finale du projet pluridisciplinaire PEI-2 :</a:t>
            </a:r>
            <a:br>
              <a:rPr lang="fr-FR" sz="3600">
                <a:solidFill>
                  <a:schemeClr val="lt1"/>
                </a:solidFill>
                <a:latin typeface="Montserrat" panose="00000500000000000000" pitchFamily="2" charset="0"/>
              </a:rPr>
            </a:br>
            <a:br>
              <a:rPr lang="fr-FR" sz="3600">
                <a:solidFill>
                  <a:schemeClr val="lt1"/>
                </a:solidFill>
                <a:latin typeface="Montserrat" panose="00000500000000000000" pitchFamily="2" charset="0"/>
              </a:rPr>
            </a:br>
            <a:r>
              <a:rPr lang="fr-FR" sz="3600" b="1">
                <a:solidFill>
                  <a:schemeClr val="lt1"/>
                </a:solidFill>
                <a:latin typeface="Montserrat" panose="00000500000000000000" pitchFamily="2" charset="0"/>
              </a:rPr>
              <a:t>Carte de développement WT-32</a:t>
            </a:r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1"/>
          </p:nvPr>
        </p:nvSpPr>
        <p:spPr>
          <a:xfrm>
            <a:off x="1667709" y="4228290"/>
            <a:ext cx="5808575" cy="537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Ilan CHANY – Nathanaël DEBREILLY – Eliez LE HUNSEC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L2-PEI</a:t>
            </a:r>
          </a:p>
        </p:txBody>
      </p:sp>
      <p:pic>
        <p:nvPicPr>
          <p:cNvPr id="3" name="Image 2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87997CF6-5850-C985-F1A8-B695FB76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97" t="29201" r="13670" b="24315"/>
          <a:stretch/>
        </p:blipFill>
        <p:spPr>
          <a:xfrm>
            <a:off x="320041" y="316775"/>
            <a:ext cx="2480768" cy="1087482"/>
          </a:xfrm>
          <a:prstGeom prst="rect">
            <a:avLst/>
          </a:prstGeom>
        </p:spPr>
      </p:pic>
      <p:sp>
        <p:nvSpPr>
          <p:cNvPr id="7" name="Google Shape;147;p31">
            <a:extLst>
              <a:ext uri="{FF2B5EF4-FFF2-40B4-BE49-F238E27FC236}">
                <a16:creationId xmlns:a16="http://schemas.microsoft.com/office/drawing/2014/main" id="{436BCDB8-6595-553B-DB13-D4FF8B716F1D}"/>
              </a:ext>
            </a:extLst>
          </p:cNvPr>
          <p:cNvSpPr txBox="1">
            <a:spLocks/>
          </p:cNvSpPr>
          <p:nvPr/>
        </p:nvSpPr>
        <p:spPr>
          <a:xfrm>
            <a:off x="8138873" y="4484653"/>
            <a:ext cx="84591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16 / 16</a:t>
            </a:r>
          </a:p>
        </p:txBody>
      </p:sp>
      <p:sp>
        <p:nvSpPr>
          <p:cNvPr id="2" name="Google Shape;147;p31">
            <a:extLst>
              <a:ext uri="{FF2B5EF4-FFF2-40B4-BE49-F238E27FC236}">
                <a16:creationId xmlns:a16="http://schemas.microsoft.com/office/drawing/2014/main" id="{2AAB1D67-8A25-6117-C869-AAE46E54F012}"/>
              </a:ext>
            </a:extLst>
          </p:cNvPr>
          <p:cNvSpPr txBox="1">
            <a:spLocks/>
          </p:cNvSpPr>
          <p:nvPr/>
        </p:nvSpPr>
        <p:spPr>
          <a:xfrm>
            <a:off x="272151" y="4484653"/>
            <a:ext cx="1123407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05/05/2025</a:t>
            </a:r>
          </a:p>
        </p:txBody>
      </p:sp>
    </p:spTree>
    <p:extLst>
      <p:ext uri="{BB962C8B-B14F-4D97-AF65-F5344CB8AC3E}">
        <p14:creationId xmlns:p14="http://schemas.microsoft.com/office/powerpoint/2010/main" val="631020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105;p53">
            <a:extLst>
              <a:ext uri="{FF2B5EF4-FFF2-40B4-BE49-F238E27FC236}">
                <a16:creationId xmlns:a16="http://schemas.microsoft.com/office/drawing/2014/main" id="{31D5C8F5-0278-4274-B905-F562FA12130D}"/>
              </a:ext>
            </a:extLst>
          </p:cNvPr>
          <p:cNvSpPr/>
          <p:nvPr/>
        </p:nvSpPr>
        <p:spPr>
          <a:xfrm>
            <a:off x="4802040" y="2199721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105;p53">
            <a:extLst>
              <a:ext uri="{FF2B5EF4-FFF2-40B4-BE49-F238E27FC236}">
                <a16:creationId xmlns:a16="http://schemas.microsoft.com/office/drawing/2014/main" id="{DF93184A-81A6-451D-860D-C66FB8F4E108}"/>
              </a:ext>
            </a:extLst>
          </p:cNvPr>
          <p:cNvSpPr/>
          <p:nvPr/>
        </p:nvSpPr>
        <p:spPr>
          <a:xfrm>
            <a:off x="4794819" y="3212167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105;p53">
            <a:extLst>
              <a:ext uri="{FF2B5EF4-FFF2-40B4-BE49-F238E27FC236}">
                <a16:creationId xmlns:a16="http://schemas.microsoft.com/office/drawing/2014/main" id="{305B161A-ACFB-4801-9633-F04DA4D6CED2}"/>
              </a:ext>
            </a:extLst>
          </p:cNvPr>
          <p:cNvSpPr/>
          <p:nvPr/>
        </p:nvSpPr>
        <p:spPr>
          <a:xfrm>
            <a:off x="684863" y="3240296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105;p53">
            <a:extLst>
              <a:ext uri="{FF2B5EF4-FFF2-40B4-BE49-F238E27FC236}">
                <a16:creationId xmlns:a16="http://schemas.microsoft.com/office/drawing/2014/main" id="{FAD37F05-03AF-484A-9F3F-10C57AC535DE}"/>
              </a:ext>
            </a:extLst>
          </p:cNvPr>
          <p:cNvSpPr/>
          <p:nvPr/>
        </p:nvSpPr>
        <p:spPr>
          <a:xfrm>
            <a:off x="675138" y="2202987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53"/>
          <p:cNvSpPr txBox="1">
            <a:spLocks noGrp="1"/>
          </p:cNvSpPr>
          <p:nvPr>
            <p:ph type="title"/>
          </p:nvPr>
        </p:nvSpPr>
        <p:spPr>
          <a:xfrm>
            <a:off x="5895" y="998"/>
            <a:ext cx="427654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>
                <a:solidFill>
                  <a:schemeClr val="bg1"/>
                </a:solidFill>
                <a:latin typeface="Montserrat" panose="00000500000000000000" pitchFamily="2" charset="0"/>
              </a:rPr>
              <a:t>Table des matières :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E2E358E-EEC4-43EB-8620-560212EF021A}"/>
              </a:ext>
            </a:extLst>
          </p:cNvPr>
          <p:cNvGrpSpPr/>
          <p:nvPr/>
        </p:nvGrpSpPr>
        <p:grpSpPr>
          <a:xfrm>
            <a:off x="684863" y="1175873"/>
            <a:ext cx="3256927" cy="706200"/>
            <a:chOff x="1258833" y="1623222"/>
            <a:chExt cx="3256927" cy="706200"/>
          </a:xfrm>
        </p:grpSpPr>
        <p:sp>
          <p:nvSpPr>
            <p:cNvPr id="1103" name="Google Shape;1103;p53"/>
            <p:cNvSpPr txBox="1"/>
            <p:nvPr/>
          </p:nvSpPr>
          <p:spPr>
            <a:xfrm>
              <a:off x="2055233" y="1832023"/>
              <a:ext cx="2460527" cy="30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Introduction</a:t>
              </a:r>
              <a:endPara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05" name="Google Shape;1105;p53"/>
            <p:cNvSpPr/>
            <p:nvPr/>
          </p:nvSpPr>
          <p:spPr>
            <a:xfrm>
              <a:off x="1258833" y="1623222"/>
              <a:ext cx="706200" cy="7062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1D9477-BB75-403C-949B-FD9D736FCCE8}"/>
              </a:ext>
            </a:extLst>
          </p:cNvPr>
          <p:cNvGrpSpPr/>
          <p:nvPr/>
        </p:nvGrpSpPr>
        <p:grpSpPr>
          <a:xfrm>
            <a:off x="303694" y="1076226"/>
            <a:ext cx="149712" cy="2986750"/>
            <a:chOff x="1735463" y="1513375"/>
            <a:chExt cx="149712" cy="2986750"/>
          </a:xfrm>
        </p:grpSpPr>
        <p:sp>
          <p:nvSpPr>
            <p:cNvPr id="1118" name="Google Shape;1118;p53"/>
            <p:cNvSpPr/>
            <p:nvPr/>
          </p:nvSpPr>
          <p:spPr>
            <a:xfrm>
              <a:off x="1735475" y="189017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19" name="Google Shape;1119;p53"/>
            <p:cNvSpPr/>
            <p:nvPr/>
          </p:nvSpPr>
          <p:spPr>
            <a:xfrm>
              <a:off x="1735475" y="2937000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20" name="Google Shape;1120;p53"/>
            <p:cNvSpPr/>
            <p:nvPr/>
          </p:nvSpPr>
          <p:spPr>
            <a:xfrm>
              <a:off x="1735463" y="398382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1121" name="Google Shape;1121;p53"/>
            <p:cNvCxnSpPr>
              <a:cxnSpLocks/>
              <a:stCxn id="1118" idx="4"/>
              <a:endCxn id="1119" idx="0"/>
            </p:cNvCxnSpPr>
            <p:nvPr/>
          </p:nvCxnSpPr>
          <p:spPr>
            <a:xfrm>
              <a:off x="1810325" y="2039875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53"/>
            <p:cNvCxnSpPr>
              <a:stCxn id="1119" idx="4"/>
              <a:endCxn id="1120" idx="0"/>
            </p:cNvCxnSpPr>
            <p:nvPr/>
          </p:nvCxnSpPr>
          <p:spPr>
            <a:xfrm>
              <a:off x="1810325" y="3086700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53"/>
            <p:cNvCxnSpPr>
              <a:stCxn id="1120" idx="4"/>
            </p:cNvCxnSpPr>
            <p:nvPr/>
          </p:nvCxnSpPr>
          <p:spPr>
            <a:xfrm>
              <a:off x="1810313" y="4133525"/>
              <a:ext cx="0" cy="366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53"/>
            <p:cNvCxnSpPr>
              <a:endCxn id="1118" idx="0"/>
            </p:cNvCxnSpPr>
            <p:nvPr/>
          </p:nvCxnSpPr>
          <p:spPr>
            <a:xfrm flipH="1">
              <a:off x="1810325" y="1513375"/>
              <a:ext cx="4500" cy="3768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49" name="Google Shape;1149;p53"/>
          <p:cNvGrpSpPr/>
          <p:nvPr/>
        </p:nvGrpSpPr>
        <p:grpSpPr>
          <a:xfrm>
            <a:off x="783560" y="2329756"/>
            <a:ext cx="482358" cy="448374"/>
            <a:chOff x="7550258" y="3832670"/>
            <a:chExt cx="371395" cy="301279"/>
          </a:xfrm>
        </p:grpSpPr>
        <p:sp>
          <p:nvSpPr>
            <p:cNvPr id="1150" name="Google Shape;1150;p53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3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3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3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3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3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3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3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3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3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3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3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3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3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3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3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3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3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1103;p53">
            <a:extLst>
              <a:ext uri="{FF2B5EF4-FFF2-40B4-BE49-F238E27FC236}">
                <a16:creationId xmlns:a16="http://schemas.microsoft.com/office/drawing/2014/main" id="{47B4C815-6F43-4276-9337-0DBDB085F8D9}"/>
              </a:ext>
            </a:extLst>
          </p:cNvPr>
          <p:cNvSpPr txBox="1"/>
          <p:nvPr/>
        </p:nvSpPr>
        <p:spPr>
          <a:xfrm>
            <a:off x="1481263" y="2426238"/>
            <a:ext cx="2460527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Objectifs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1103;p53">
            <a:extLst>
              <a:ext uri="{FF2B5EF4-FFF2-40B4-BE49-F238E27FC236}">
                <a16:creationId xmlns:a16="http://schemas.microsoft.com/office/drawing/2014/main" id="{19774BD1-F8DC-4B24-AAF7-DF1F231DBF53}"/>
              </a:ext>
            </a:extLst>
          </p:cNvPr>
          <p:cNvSpPr txBox="1"/>
          <p:nvPr/>
        </p:nvSpPr>
        <p:spPr>
          <a:xfrm>
            <a:off x="5593974" y="3421964"/>
            <a:ext cx="2460527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1103;p53">
            <a:extLst>
              <a:ext uri="{FF2B5EF4-FFF2-40B4-BE49-F238E27FC236}">
                <a16:creationId xmlns:a16="http://schemas.microsoft.com/office/drawing/2014/main" id="{E35CAE9E-98CA-4A04-9593-1FFA2D40C098}"/>
              </a:ext>
            </a:extLst>
          </p:cNvPr>
          <p:cNvSpPr txBox="1"/>
          <p:nvPr/>
        </p:nvSpPr>
        <p:spPr>
          <a:xfrm>
            <a:off x="5593974" y="2366987"/>
            <a:ext cx="2668283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Résultats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1103;p53">
            <a:extLst>
              <a:ext uri="{FF2B5EF4-FFF2-40B4-BE49-F238E27FC236}">
                <a16:creationId xmlns:a16="http://schemas.microsoft.com/office/drawing/2014/main" id="{02C6873F-AD76-4445-99D4-C057822C538B}"/>
              </a:ext>
            </a:extLst>
          </p:cNvPr>
          <p:cNvSpPr txBox="1"/>
          <p:nvPr/>
        </p:nvSpPr>
        <p:spPr>
          <a:xfrm>
            <a:off x="1481263" y="3212167"/>
            <a:ext cx="2689125" cy="8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Réalisation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FC0A84-9B25-45FF-BB85-F59E921CDE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1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4608" y="3334735"/>
            <a:ext cx="461064" cy="4610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40B5948-B06B-48B6-BE6E-AF220F839F5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795105" y="1309663"/>
            <a:ext cx="478093" cy="478093"/>
          </a:xfrm>
          <a:prstGeom prst="rect">
            <a:avLst/>
          </a:prstGeom>
        </p:spPr>
      </p:pic>
      <p:sp>
        <p:nvSpPr>
          <p:cNvPr id="4" name="Google Shape;147;p31">
            <a:extLst>
              <a:ext uri="{FF2B5EF4-FFF2-40B4-BE49-F238E27FC236}">
                <a16:creationId xmlns:a16="http://schemas.microsoft.com/office/drawing/2014/main" id="{F7EDC682-AFFA-7FC2-4537-954BDA5ECF6E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02 / 16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C2B80B9-5DD0-E9CC-E986-62C2ED4C1AAD}"/>
              </a:ext>
            </a:extLst>
          </p:cNvPr>
          <p:cNvGrpSpPr/>
          <p:nvPr/>
        </p:nvGrpSpPr>
        <p:grpSpPr>
          <a:xfrm>
            <a:off x="4378422" y="1076157"/>
            <a:ext cx="149712" cy="2986750"/>
            <a:chOff x="1735463" y="1513375"/>
            <a:chExt cx="149712" cy="2986750"/>
          </a:xfrm>
        </p:grpSpPr>
        <p:sp>
          <p:nvSpPr>
            <p:cNvPr id="5" name="Google Shape;1118;p53">
              <a:extLst>
                <a:ext uri="{FF2B5EF4-FFF2-40B4-BE49-F238E27FC236}">
                  <a16:creationId xmlns:a16="http://schemas.microsoft.com/office/drawing/2014/main" id="{89D3197B-E7E0-1D2C-20A1-C30417082396}"/>
                </a:ext>
              </a:extLst>
            </p:cNvPr>
            <p:cNvSpPr/>
            <p:nvPr/>
          </p:nvSpPr>
          <p:spPr>
            <a:xfrm>
              <a:off x="1735475" y="189017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1119;p53">
              <a:extLst>
                <a:ext uri="{FF2B5EF4-FFF2-40B4-BE49-F238E27FC236}">
                  <a16:creationId xmlns:a16="http://schemas.microsoft.com/office/drawing/2014/main" id="{8911A99A-D509-6F60-190F-462147B07090}"/>
                </a:ext>
              </a:extLst>
            </p:cNvPr>
            <p:cNvSpPr/>
            <p:nvPr/>
          </p:nvSpPr>
          <p:spPr>
            <a:xfrm>
              <a:off x="1735475" y="2937000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1120;p53">
              <a:extLst>
                <a:ext uri="{FF2B5EF4-FFF2-40B4-BE49-F238E27FC236}">
                  <a16:creationId xmlns:a16="http://schemas.microsoft.com/office/drawing/2014/main" id="{56655734-6748-FF3D-2DE2-CB1CB75DA521}"/>
                </a:ext>
              </a:extLst>
            </p:cNvPr>
            <p:cNvSpPr/>
            <p:nvPr/>
          </p:nvSpPr>
          <p:spPr>
            <a:xfrm>
              <a:off x="1735463" y="398382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10" name="Google Shape;1121;p53">
              <a:extLst>
                <a:ext uri="{FF2B5EF4-FFF2-40B4-BE49-F238E27FC236}">
                  <a16:creationId xmlns:a16="http://schemas.microsoft.com/office/drawing/2014/main" id="{125273EF-B490-5B44-5615-5946331CF156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1810325" y="2039875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22;p53">
              <a:extLst>
                <a:ext uri="{FF2B5EF4-FFF2-40B4-BE49-F238E27FC236}">
                  <a16:creationId xmlns:a16="http://schemas.microsoft.com/office/drawing/2014/main" id="{F15B86A4-5AAC-E97B-C4D3-C73556EFB4FF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>
              <a:off x="1810325" y="3086700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123;p53">
              <a:extLst>
                <a:ext uri="{FF2B5EF4-FFF2-40B4-BE49-F238E27FC236}">
                  <a16:creationId xmlns:a16="http://schemas.microsoft.com/office/drawing/2014/main" id="{00AE1528-3657-EC1C-7CFA-3F30F91C4C8D}"/>
                </a:ext>
              </a:extLst>
            </p:cNvPr>
            <p:cNvCxnSpPr>
              <a:stCxn id="8" idx="4"/>
            </p:cNvCxnSpPr>
            <p:nvPr/>
          </p:nvCxnSpPr>
          <p:spPr>
            <a:xfrm>
              <a:off x="1810313" y="4133525"/>
              <a:ext cx="0" cy="366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124;p53">
              <a:extLst>
                <a:ext uri="{FF2B5EF4-FFF2-40B4-BE49-F238E27FC236}">
                  <a16:creationId xmlns:a16="http://schemas.microsoft.com/office/drawing/2014/main" id="{EAA46CF3-2932-FDDA-46A1-17A3E82368DB}"/>
                </a:ext>
              </a:extLst>
            </p:cNvPr>
            <p:cNvCxnSpPr>
              <a:endCxn id="5" idx="0"/>
            </p:cNvCxnSpPr>
            <p:nvPr/>
          </p:nvCxnSpPr>
          <p:spPr>
            <a:xfrm flipH="1">
              <a:off x="1810325" y="1513375"/>
              <a:ext cx="4500" cy="3768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105;p53">
            <a:extLst>
              <a:ext uri="{FF2B5EF4-FFF2-40B4-BE49-F238E27FC236}">
                <a16:creationId xmlns:a16="http://schemas.microsoft.com/office/drawing/2014/main" id="{0AD98FB8-1831-D314-E6E0-D7B690009228}"/>
              </a:ext>
            </a:extLst>
          </p:cNvPr>
          <p:cNvSpPr/>
          <p:nvPr/>
        </p:nvSpPr>
        <p:spPr>
          <a:xfrm>
            <a:off x="4759557" y="1170706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03;p53">
            <a:extLst>
              <a:ext uri="{FF2B5EF4-FFF2-40B4-BE49-F238E27FC236}">
                <a16:creationId xmlns:a16="http://schemas.microsoft.com/office/drawing/2014/main" id="{9A17357D-EA9B-D7A6-0DC4-2C03DF1BEAC5}"/>
              </a:ext>
            </a:extLst>
          </p:cNvPr>
          <p:cNvSpPr txBox="1"/>
          <p:nvPr/>
        </p:nvSpPr>
        <p:spPr>
          <a:xfrm>
            <a:off x="5580911" y="1174860"/>
            <a:ext cx="3618634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Méthode de travail et organisation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Organisation ">
            <a:extLst>
              <a:ext uri="{FF2B5EF4-FFF2-40B4-BE49-F238E27FC236}">
                <a16:creationId xmlns:a16="http://schemas.microsoft.com/office/drawing/2014/main" id="{6D62A9C8-AD8E-E0D2-A470-2184003D3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281" y="1228154"/>
            <a:ext cx="648752" cy="64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145D6B3-DA4F-45EF-85FD-52DBFAEC767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4837559" y="2245669"/>
            <a:ext cx="635161" cy="635161"/>
          </a:xfrm>
          <a:prstGeom prst="rect">
            <a:avLst/>
          </a:prstGeom>
        </p:spPr>
      </p:pic>
      <p:pic>
        <p:nvPicPr>
          <p:cNvPr id="15" name="Image 1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7FE06A77-20BC-983C-3A38-4641C3E5913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759031" y="3355749"/>
            <a:ext cx="531416" cy="5314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93;p53">
            <a:extLst>
              <a:ext uri="{FF2B5EF4-FFF2-40B4-BE49-F238E27FC236}">
                <a16:creationId xmlns:a16="http://schemas.microsoft.com/office/drawing/2014/main" id="{F9923A58-3440-4FC0-8488-EEF9D166F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0918"/>
            <a:ext cx="33898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1- Introduction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2FDAE1-D297-2705-84C4-94556141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094" y="876844"/>
            <a:ext cx="3389812" cy="338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8;p36">
            <a:extLst>
              <a:ext uri="{FF2B5EF4-FFF2-40B4-BE49-F238E27FC236}">
                <a16:creationId xmlns:a16="http://schemas.microsoft.com/office/drawing/2014/main" id="{AC83A48A-4309-0012-5116-5411DACEA384}"/>
              </a:ext>
            </a:extLst>
          </p:cNvPr>
          <p:cNvSpPr txBox="1"/>
          <p:nvPr/>
        </p:nvSpPr>
        <p:spPr>
          <a:xfrm>
            <a:off x="3004871" y="966061"/>
            <a:ext cx="3134257" cy="44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Carte WT32-SC01 Plus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000" b="1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Interaction ">
            <a:extLst>
              <a:ext uri="{FF2B5EF4-FFF2-40B4-BE49-F238E27FC236}">
                <a16:creationId xmlns:a16="http://schemas.microsoft.com/office/drawing/2014/main" id="{B0B77A16-E589-6BDA-A5FE-882432155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66" y="876844"/>
            <a:ext cx="833301" cy="83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D27CD0C-7ACE-5F3E-86FC-A59D0AF5F3F8}"/>
              </a:ext>
            </a:extLst>
          </p:cNvPr>
          <p:cNvGrpSpPr/>
          <p:nvPr/>
        </p:nvGrpSpPr>
        <p:grpSpPr>
          <a:xfrm>
            <a:off x="6688192" y="876844"/>
            <a:ext cx="1661772" cy="732598"/>
            <a:chOff x="6038217" y="2067502"/>
            <a:chExt cx="1898053" cy="847976"/>
          </a:xfrm>
        </p:grpSpPr>
        <p:pic>
          <p:nvPicPr>
            <p:cNvPr id="2052" name="Picture 4" descr="Internet ">
              <a:extLst>
                <a:ext uri="{FF2B5EF4-FFF2-40B4-BE49-F238E27FC236}">
                  <a16:creationId xmlns:a16="http://schemas.microsoft.com/office/drawing/2014/main" id="{467F670D-959B-7F04-8819-743FE2CDD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8217" y="2067502"/>
              <a:ext cx="847976" cy="84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Bluetooth ">
              <a:extLst>
                <a:ext uri="{FF2B5EF4-FFF2-40B4-BE49-F238E27FC236}">
                  <a16:creationId xmlns:a16="http://schemas.microsoft.com/office/drawing/2014/main" id="{3D8D639F-BA2A-6BF6-2A13-902D0BC6B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294" y="2067502"/>
              <a:ext cx="847976" cy="84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Google Shape;268;p36">
            <a:extLst>
              <a:ext uri="{FF2B5EF4-FFF2-40B4-BE49-F238E27FC236}">
                <a16:creationId xmlns:a16="http://schemas.microsoft.com/office/drawing/2014/main" id="{1857E673-997C-1524-9ADF-9B5DB5FC6B34}"/>
              </a:ext>
            </a:extLst>
          </p:cNvPr>
          <p:cNvSpPr txBox="1"/>
          <p:nvPr/>
        </p:nvSpPr>
        <p:spPr>
          <a:xfrm>
            <a:off x="207519" y="1567002"/>
            <a:ext cx="2515194" cy="74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Écran tactile 480x320px</a:t>
            </a:r>
          </a:p>
        </p:txBody>
      </p:sp>
      <p:sp>
        <p:nvSpPr>
          <p:cNvPr id="8" name="Google Shape;268;p36">
            <a:extLst>
              <a:ext uri="{FF2B5EF4-FFF2-40B4-BE49-F238E27FC236}">
                <a16:creationId xmlns:a16="http://schemas.microsoft.com/office/drawing/2014/main" id="{7C9C9F27-0BDC-BAB5-F962-BF17DBEE8EC0}"/>
              </a:ext>
            </a:extLst>
          </p:cNvPr>
          <p:cNvSpPr txBox="1"/>
          <p:nvPr/>
        </p:nvSpPr>
        <p:spPr>
          <a:xfrm>
            <a:off x="6421287" y="1567002"/>
            <a:ext cx="2379623" cy="44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Connectivité Wifi et Bluetooth</a:t>
            </a:r>
          </a:p>
        </p:txBody>
      </p:sp>
      <p:sp>
        <p:nvSpPr>
          <p:cNvPr id="11" name="Google Shape;147;p31">
            <a:extLst>
              <a:ext uri="{FF2B5EF4-FFF2-40B4-BE49-F238E27FC236}">
                <a16:creationId xmlns:a16="http://schemas.microsoft.com/office/drawing/2014/main" id="{8137143E-C66B-6261-6FC1-974530476F80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03 / 16</a:t>
            </a:r>
          </a:p>
        </p:txBody>
      </p:sp>
      <p:pic>
        <p:nvPicPr>
          <p:cNvPr id="2058" name="Picture 10" descr="Memory card ">
            <a:extLst>
              <a:ext uri="{FF2B5EF4-FFF2-40B4-BE49-F238E27FC236}">
                <a16:creationId xmlns:a16="http://schemas.microsoft.com/office/drawing/2014/main" id="{65178C9B-322E-4600-4FEC-A51CE4C7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9" y="2511436"/>
            <a:ext cx="746534" cy="74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68;p36">
            <a:extLst>
              <a:ext uri="{FF2B5EF4-FFF2-40B4-BE49-F238E27FC236}">
                <a16:creationId xmlns:a16="http://schemas.microsoft.com/office/drawing/2014/main" id="{D0EE769F-5728-4271-4981-CE91809E4E20}"/>
              </a:ext>
            </a:extLst>
          </p:cNvPr>
          <p:cNvSpPr txBox="1"/>
          <p:nvPr/>
        </p:nvSpPr>
        <p:spPr>
          <a:xfrm>
            <a:off x="207519" y="3327139"/>
            <a:ext cx="2515194" cy="74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16Mb Flash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8Mb PSRAM</a:t>
            </a:r>
          </a:p>
        </p:txBody>
      </p:sp>
      <p:pic>
        <p:nvPicPr>
          <p:cNvPr id="2060" name="Picture 12" descr="Cpu ">
            <a:extLst>
              <a:ext uri="{FF2B5EF4-FFF2-40B4-BE49-F238E27FC236}">
                <a16:creationId xmlns:a16="http://schemas.microsoft.com/office/drawing/2014/main" id="{8923292F-C96B-39C2-A94F-6B9EBBBFD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479" y="2467629"/>
            <a:ext cx="834147" cy="83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68;p36">
            <a:extLst>
              <a:ext uri="{FF2B5EF4-FFF2-40B4-BE49-F238E27FC236}">
                <a16:creationId xmlns:a16="http://schemas.microsoft.com/office/drawing/2014/main" id="{9A7F010D-3CCD-F376-553E-9F0A05F23992}"/>
              </a:ext>
            </a:extLst>
          </p:cNvPr>
          <p:cNvSpPr txBox="1"/>
          <p:nvPr/>
        </p:nvSpPr>
        <p:spPr>
          <a:xfrm>
            <a:off x="6285716" y="3301776"/>
            <a:ext cx="2515194" cy="74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Microcontrôleur ESP32-S3</a:t>
            </a:r>
          </a:p>
        </p:txBody>
      </p:sp>
      <p:pic>
        <p:nvPicPr>
          <p:cNvPr id="2066" name="Picture 18" descr="Down arrow ">
            <a:extLst>
              <a:ext uri="{FF2B5EF4-FFF2-40B4-BE49-F238E27FC236}">
                <a16:creationId xmlns:a16="http://schemas.microsoft.com/office/drawing/2014/main" id="{8A04F8A7-2637-6710-5FDA-A92E0E85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2476">
            <a:off x="2683983" y="2138663"/>
            <a:ext cx="845503" cy="127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Down arrow ">
            <a:extLst>
              <a:ext uri="{FF2B5EF4-FFF2-40B4-BE49-F238E27FC236}">
                <a16:creationId xmlns:a16="http://schemas.microsoft.com/office/drawing/2014/main" id="{13DA7553-EA4A-A06F-CA7D-5F8C7BD5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75328">
            <a:off x="2686044" y="1690083"/>
            <a:ext cx="845503" cy="127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Down arrow ">
            <a:extLst>
              <a:ext uri="{FF2B5EF4-FFF2-40B4-BE49-F238E27FC236}">
                <a16:creationId xmlns:a16="http://schemas.microsoft.com/office/drawing/2014/main" id="{92748DF2-40F7-F520-4472-DDF7DFA6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03237">
            <a:off x="5594913" y="1713436"/>
            <a:ext cx="808620" cy="12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Down arrow ">
            <a:extLst>
              <a:ext uri="{FF2B5EF4-FFF2-40B4-BE49-F238E27FC236}">
                <a16:creationId xmlns:a16="http://schemas.microsoft.com/office/drawing/2014/main" id="{7876F0BA-7A9D-06D1-0A9D-0681D8A9E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68197">
            <a:off x="5588019" y="2140935"/>
            <a:ext cx="845503" cy="127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D9BF905D-D04D-B26E-F2FA-6B00DE9D4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eed Studio XIAO ESP32C3 - Elektor">
            <a:extLst>
              <a:ext uri="{FF2B5EF4-FFF2-40B4-BE49-F238E27FC236}">
                <a16:creationId xmlns:a16="http://schemas.microsoft.com/office/drawing/2014/main" id="{651FC7E2-8CE5-055C-69BE-81DEE4FC0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102" y="961082"/>
            <a:ext cx="2050414" cy="205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1093;p53">
            <a:extLst>
              <a:ext uri="{FF2B5EF4-FFF2-40B4-BE49-F238E27FC236}">
                <a16:creationId xmlns:a16="http://schemas.microsoft.com/office/drawing/2014/main" id="{CB0DB9AA-58E3-D757-6EF3-F4793FFEC6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0918"/>
            <a:ext cx="33898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1- Introduction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268;p36">
            <a:extLst>
              <a:ext uri="{FF2B5EF4-FFF2-40B4-BE49-F238E27FC236}">
                <a16:creationId xmlns:a16="http://schemas.microsoft.com/office/drawing/2014/main" id="{573752FA-C2E6-3D58-7E02-53127E8B950E}"/>
              </a:ext>
            </a:extLst>
          </p:cNvPr>
          <p:cNvSpPr txBox="1"/>
          <p:nvPr/>
        </p:nvSpPr>
        <p:spPr>
          <a:xfrm>
            <a:off x="2954695" y="723637"/>
            <a:ext cx="3134257" cy="44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Carte ESP32 C3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000" b="1" dirty="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052" name="Picture 4" descr="Internet ">
            <a:extLst>
              <a:ext uri="{FF2B5EF4-FFF2-40B4-BE49-F238E27FC236}">
                <a16:creationId xmlns:a16="http://schemas.microsoft.com/office/drawing/2014/main" id="{ACB98E8E-5626-89E1-65A3-84629A9A5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71" y="2416905"/>
            <a:ext cx="1227362" cy="121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luetooth ">
            <a:extLst>
              <a:ext uri="{FF2B5EF4-FFF2-40B4-BE49-F238E27FC236}">
                <a16:creationId xmlns:a16="http://schemas.microsoft.com/office/drawing/2014/main" id="{461A055B-09CC-7A39-98D7-CC21A405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58" y="2444719"/>
            <a:ext cx="1227363" cy="121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68;p36">
            <a:extLst>
              <a:ext uri="{FF2B5EF4-FFF2-40B4-BE49-F238E27FC236}">
                <a16:creationId xmlns:a16="http://schemas.microsoft.com/office/drawing/2014/main" id="{4D3D89D7-C64D-8934-1FA5-E8EE2F0D1610}"/>
              </a:ext>
            </a:extLst>
          </p:cNvPr>
          <p:cNvSpPr txBox="1"/>
          <p:nvPr/>
        </p:nvSpPr>
        <p:spPr>
          <a:xfrm>
            <a:off x="6224040" y="3559478"/>
            <a:ext cx="2379623" cy="498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Connectivité Wifi</a:t>
            </a:r>
          </a:p>
        </p:txBody>
      </p:sp>
      <p:sp>
        <p:nvSpPr>
          <p:cNvPr id="11" name="Google Shape;147;p31">
            <a:extLst>
              <a:ext uri="{FF2B5EF4-FFF2-40B4-BE49-F238E27FC236}">
                <a16:creationId xmlns:a16="http://schemas.microsoft.com/office/drawing/2014/main" id="{47B2AEA4-37D0-0FD4-F02B-DBA116595A5E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03 / 16</a:t>
            </a:r>
          </a:p>
        </p:txBody>
      </p:sp>
      <p:pic>
        <p:nvPicPr>
          <p:cNvPr id="2066" name="Picture 18" descr="Down arrow ">
            <a:extLst>
              <a:ext uri="{FF2B5EF4-FFF2-40B4-BE49-F238E27FC236}">
                <a16:creationId xmlns:a16="http://schemas.microsoft.com/office/drawing/2014/main" id="{A54FB002-EAE1-0BA1-C0EF-1B13EC4C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2476">
            <a:off x="2694799" y="1614785"/>
            <a:ext cx="845503" cy="127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Down arrow ">
            <a:extLst>
              <a:ext uri="{FF2B5EF4-FFF2-40B4-BE49-F238E27FC236}">
                <a16:creationId xmlns:a16="http://schemas.microsoft.com/office/drawing/2014/main" id="{A3EB4F0A-F5F8-0472-1440-E6DC6D5AF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68197">
            <a:off x="5607463" y="1515232"/>
            <a:ext cx="845503" cy="127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68;p36">
            <a:extLst>
              <a:ext uri="{FF2B5EF4-FFF2-40B4-BE49-F238E27FC236}">
                <a16:creationId xmlns:a16="http://schemas.microsoft.com/office/drawing/2014/main" id="{85F287DA-CB83-A912-8579-04859C48A602}"/>
              </a:ext>
            </a:extLst>
          </p:cNvPr>
          <p:cNvSpPr txBox="1"/>
          <p:nvPr/>
        </p:nvSpPr>
        <p:spPr>
          <a:xfrm>
            <a:off x="167289" y="3559478"/>
            <a:ext cx="3389813" cy="498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Connectivité Bluetooth</a:t>
            </a:r>
          </a:p>
        </p:txBody>
      </p:sp>
    </p:spTree>
    <p:extLst>
      <p:ext uri="{BB962C8B-B14F-4D97-AF65-F5344CB8AC3E}">
        <p14:creationId xmlns:p14="http://schemas.microsoft.com/office/powerpoint/2010/main" val="127962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/>
          <p:cNvGrpSpPr/>
          <p:nvPr/>
        </p:nvGrpSpPr>
        <p:grpSpPr>
          <a:xfrm>
            <a:off x="811505" y="762874"/>
            <a:ext cx="4589986" cy="514988"/>
            <a:chOff x="1556706" y="2627550"/>
            <a:chExt cx="4589986" cy="514988"/>
          </a:xfrm>
        </p:grpSpPr>
        <p:sp>
          <p:nvSpPr>
            <p:cNvPr id="212" name="Google Shape;212;p35"/>
            <p:cNvSpPr txBox="1"/>
            <p:nvPr/>
          </p:nvSpPr>
          <p:spPr>
            <a:xfrm>
              <a:off x="2284499" y="2627550"/>
              <a:ext cx="3862193" cy="51498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Pilotage des bases holonomes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1556706" y="2627550"/>
              <a:ext cx="512743" cy="512743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35"/>
          <p:cNvSpPr txBox="1"/>
          <p:nvPr/>
        </p:nvSpPr>
        <p:spPr>
          <a:xfrm>
            <a:off x="71845" y="727645"/>
            <a:ext cx="590716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0 1</a:t>
            </a:r>
            <a:endParaRPr sz="1800" b="1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093;p53">
            <a:extLst>
              <a:ext uri="{FF2B5EF4-FFF2-40B4-BE49-F238E27FC236}">
                <a16:creationId xmlns:a16="http://schemas.microsoft.com/office/drawing/2014/main" id="{173B6950-56AF-47F0-8C81-B4D3EABEF2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4503" y="0"/>
            <a:ext cx="259441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2- Objectifs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F4A04F-AE6A-45D8-956D-1F6BCA6039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4582" y="822986"/>
            <a:ext cx="411261" cy="41126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E9DFE04-AACD-CFEF-F610-0253AA7E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3" y="1525266"/>
            <a:ext cx="3575703" cy="26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03;p53">
            <a:extLst>
              <a:ext uri="{FF2B5EF4-FFF2-40B4-BE49-F238E27FC236}">
                <a16:creationId xmlns:a16="http://schemas.microsoft.com/office/drawing/2014/main" id="{D7788F76-41D3-14DD-77E0-7982351B2F7E}"/>
              </a:ext>
            </a:extLst>
          </p:cNvPr>
          <p:cNvSpPr txBox="1"/>
          <p:nvPr/>
        </p:nvSpPr>
        <p:spPr>
          <a:xfrm>
            <a:off x="-14503" y="4264655"/>
            <a:ext cx="4429111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accent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Image tirée de l’introduction mécatronique 2023-2024</a:t>
            </a:r>
          </a:p>
        </p:txBody>
      </p:sp>
      <p:sp>
        <p:nvSpPr>
          <p:cNvPr id="8" name="Google Shape;268;p36">
            <a:extLst>
              <a:ext uri="{FF2B5EF4-FFF2-40B4-BE49-F238E27FC236}">
                <a16:creationId xmlns:a16="http://schemas.microsoft.com/office/drawing/2014/main" id="{E12A8364-7EB0-2246-8BF7-BE773CB107CA}"/>
              </a:ext>
            </a:extLst>
          </p:cNvPr>
          <p:cNvSpPr txBox="1"/>
          <p:nvPr/>
        </p:nvSpPr>
        <p:spPr>
          <a:xfrm>
            <a:off x="4208400" y="1648611"/>
            <a:ext cx="4798440" cy="23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Projet de robot réalisé par les élèves en filière mécatronique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Permet un déplacement dans toutes les directions indépendamment de l’orientation du robot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Dispose d’une passerelle permettant une liaison Wifi</a:t>
            </a:r>
          </a:p>
        </p:txBody>
      </p:sp>
      <p:sp>
        <p:nvSpPr>
          <p:cNvPr id="10" name="Google Shape;147;p31">
            <a:extLst>
              <a:ext uri="{FF2B5EF4-FFF2-40B4-BE49-F238E27FC236}">
                <a16:creationId xmlns:a16="http://schemas.microsoft.com/office/drawing/2014/main" id="{CBE92D94-025B-53AB-C336-8EE3F1067341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05 / 16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1D04CD37-3B9C-95C3-B094-F7E08FE2F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>
            <a:extLst>
              <a:ext uri="{FF2B5EF4-FFF2-40B4-BE49-F238E27FC236}">
                <a16:creationId xmlns:a16="http://schemas.microsoft.com/office/drawing/2014/main" id="{BB723323-F4D0-4FE8-CE41-BCE0F2D9DB60}"/>
              </a:ext>
            </a:extLst>
          </p:cNvPr>
          <p:cNvGrpSpPr/>
          <p:nvPr/>
        </p:nvGrpSpPr>
        <p:grpSpPr>
          <a:xfrm>
            <a:off x="811505" y="762874"/>
            <a:ext cx="4589986" cy="514988"/>
            <a:chOff x="1556706" y="2627550"/>
            <a:chExt cx="4589986" cy="514988"/>
          </a:xfrm>
        </p:grpSpPr>
        <p:sp>
          <p:nvSpPr>
            <p:cNvPr id="212" name="Google Shape;212;p35">
              <a:extLst>
                <a:ext uri="{FF2B5EF4-FFF2-40B4-BE49-F238E27FC236}">
                  <a16:creationId xmlns:a16="http://schemas.microsoft.com/office/drawing/2014/main" id="{ED7AE708-2A6F-9A82-5EBA-DA123C131129}"/>
                </a:ext>
              </a:extLst>
            </p:cNvPr>
            <p:cNvSpPr txBox="1"/>
            <p:nvPr/>
          </p:nvSpPr>
          <p:spPr>
            <a:xfrm>
              <a:off x="2284499" y="2627550"/>
              <a:ext cx="3862193" cy="51498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Pilotage des bases holonomes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3" name="Google Shape;213;p35">
              <a:extLst>
                <a:ext uri="{FF2B5EF4-FFF2-40B4-BE49-F238E27FC236}">
                  <a16:creationId xmlns:a16="http://schemas.microsoft.com/office/drawing/2014/main" id="{C8C0AA83-F202-B505-B779-7697B75F0B9D}"/>
                </a:ext>
              </a:extLst>
            </p:cNvPr>
            <p:cNvSpPr/>
            <p:nvPr/>
          </p:nvSpPr>
          <p:spPr>
            <a:xfrm>
              <a:off x="1556706" y="2627550"/>
              <a:ext cx="512743" cy="512743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35">
            <a:extLst>
              <a:ext uri="{FF2B5EF4-FFF2-40B4-BE49-F238E27FC236}">
                <a16:creationId xmlns:a16="http://schemas.microsoft.com/office/drawing/2014/main" id="{D04E91BA-35C5-A20A-1049-E74454FF3BE5}"/>
              </a:ext>
            </a:extLst>
          </p:cNvPr>
          <p:cNvSpPr txBox="1"/>
          <p:nvPr/>
        </p:nvSpPr>
        <p:spPr>
          <a:xfrm>
            <a:off x="71845" y="727645"/>
            <a:ext cx="590716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0 1</a:t>
            </a:r>
            <a:endParaRPr sz="1800" b="1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4B56F3-C76A-8850-8A26-8FA2B07A86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4582" y="822986"/>
            <a:ext cx="411261" cy="411261"/>
          </a:xfrm>
          <a:prstGeom prst="rect">
            <a:avLst/>
          </a:prstGeom>
        </p:spPr>
      </p:pic>
      <p:sp>
        <p:nvSpPr>
          <p:cNvPr id="4" name="Google Shape;209;p35">
            <a:extLst>
              <a:ext uri="{FF2B5EF4-FFF2-40B4-BE49-F238E27FC236}">
                <a16:creationId xmlns:a16="http://schemas.microsoft.com/office/drawing/2014/main" id="{1133DD23-B633-94E1-1416-A0687A188C6A}"/>
              </a:ext>
            </a:extLst>
          </p:cNvPr>
          <p:cNvSpPr txBox="1"/>
          <p:nvPr/>
        </p:nvSpPr>
        <p:spPr>
          <a:xfrm>
            <a:off x="538643" y="1517491"/>
            <a:ext cx="2390700" cy="5127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Connectivité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216;p35">
            <a:extLst>
              <a:ext uri="{FF2B5EF4-FFF2-40B4-BE49-F238E27FC236}">
                <a16:creationId xmlns:a16="http://schemas.microsoft.com/office/drawing/2014/main" id="{B6B7F864-84B4-FCF5-1939-2358A5730929}"/>
              </a:ext>
            </a:extLst>
          </p:cNvPr>
          <p:cNvSpPr txBox="1"/>
          <p:nvPr/>
        </p:nvSpPr>
        <p:spPr>
          <a:xfrm>
            <a:off x="4865605" y="1515243"/>
            <a:ext cx="3259220" cy="514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IHM de la télécommande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68;p36">
            <a:extLst>
              <a:ext uri="{FF2B5EF4-FFF2-40B4-BE49-F238E27FC236}">
                <a16:creationId xmlns:a16="http://schemas.microsoft.com/office/drawing/2014/main" id="{2797BD8D-9BA0-0617-4BC5-07B50900777A}"/>
              </a:ext>
            </a:extLst>
          </p:cNvPr>
          <p:cNvSpPr txBox="1"/>
          <p:nvPr/>
        </p:nvSpPr>
        <p:spPr>
          <a:xfrm>
            <a:off x="538643" y="2179038"/>
            <a:ext cx="3617901" cy="112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Connecter via Wifi au robot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Transmettre des informations relatives au déplacement</a:t>
            </a:r>
          </a:p>
        </p:txBody>
      </p:sp>
      <p:sp>
        <p:nvSpPr>
          <p:cNvPr id="12" name="Google Shape;268;p36">
            <a:extLst>
              <a:ext uri="{FF2B5EF4-FFF2-40B4-BE49-F238E27FC236}">
                <a16:creationId xmlns:a16="http://schemas.microsoft.com/office/drawing/2014/main" id="{F85D9A93-9AEF-E1A5-6334-B59116F0AE9B}"/>
              </a:ext>
            </a:extLst>
          </p:cNvPr>
          <p:cNvSpPr txBox="1"/>
          <p:nvPr/>
        </p:nvSpPr>
        <p:spPr>
          <a:xfrm>
            <a:off x="4865605" y="2210593"/>
            <a:ext cx="4219793" cy="90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Créer un contrôleur utilisable lors de démonstrations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Interface intuitive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Facile </a:t>
            </a: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à prendre en main</a:t>
            </a:r>
          </a:p>
        </p:txBody>
      </p:sp>
      <p:sp>
        <p:nvSpPr>
          <p:cNvPr id="15" name="Google Shape;1093;p53">
            <a:extLst>
              <a:ext uri="{FF2B5EF4-FFF2-40B4-BE49-F238E27FC236}">
                <a16:creationId xmlns:a16="http://schemas.microsoft.com/office/drawing/2014/main" id="{B7079BD3-8F41-C8CD-0926-3A1235BCCA16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25944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2- Objectifs</a:t>
            </a:r>
          </a:p>
        </p:txBody>
      </p:sp>
      <p:sp>
        <p:nvSpPr>
          <p:cNvPr id="16" name="Google Shape;147;p31">
            <a:extLst>
              <a:ext uri="{FF2B5EF4-FFF2-40B4-BE49-F238E27FC236}">
                <a16:creationId xmlns:a16="http://schemas.microsoft.com/office/drawing/2014/main" id="{92995076-EF56-7E86-F630-51FA584A099B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06 / 16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824C10A-181F-B384-0CC2-927EE7EE6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175" y="3950476"/>
            <a:ext cx="71056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4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3CFCD2B0-B43C-7AF4-9CE5-6B5C8E6E8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>
            <a:extLst>
              <a:ext uri="{FF2B5EF4-FFF2-40B4-BE49-F238E27FC236}">
                <a16:creationId xmlns:a16="http://schemas.microsoft.com/office/drawing/2014/main" id="{F4318A91-63E0-3099-A63B-EF39F9FE3008}"/>
              </a:ext>
            </a:extLst>
          </p:cNvPr>
          <p:cNvGrpSpPr/>
          <p:nvPr/>
        </p:nvGrpSpPr>
        <p:grpSpPr>
          <a:xfrm>
            <a:off x="811505" y="762874"/>
            <a:ext cx="4589986" cy="514988"/>
            <a:chOff x="1556706" y="2627550"/>
            <a:chExt cx="4589986" cy="514988"/>
          </a:xfrm>
        </p:grpSpPr>
        <p:sp>
          <p:nvSpPr>
            <p:cNvPr id="212" name="Google Shape;212;p35">
              <a:extLst>
                <a:ext uri="{FF2B5EF4-FFF2-40B4-BE49-F238E27FC236}">
                  <a16:creationId xmlns:a16="http://schemas.microsoft.com/office/drawing/2014/main" id="{B03D40AD-F820-481E-69A0-38EE9CB38CF0}"/>
                </a:ext>
              </a:extLst>
            </p:cNvPr>
            <p:cNvSpPr txBox="1"/>
            <p:nvPr/>
          </p:nvSpPr>
          <p:spPr>
            <a:xfrm>
              <a:off x="2284499" y="2627550"/>
              <a:ext cx="3862193" cy="51498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Pilotage des bases holonomes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3" name="Google Shape;213;p35">
              <a:extLst>
                <a:ext uri="{FF2B5EF4-FFF2-40B4-BE49-F238E27FC236}">
                  <a16:creationId xmlns:a16="http://schemas.microsoft.com/office/drawing/2014/main" id="{A357C477-E551-CEA5-3210-0DAAC247B487}"/>
                </a:ext>
              </a:extLst>
            </p:cNvPr>
            <p:cNvSpPr/>
            <p:nvPr/>
          </p:nvSpPr>
          <p:spPr>
            <a:xfrm>
              <a:off x="1556706" y="2627550"/>
              <a:ext cx="512743" cy="512743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35">
            <a:extLst>
              <a:ext uri="{FF2B5EF4-FFF2-40B4-BE49-F238E27FC236}">
                <a16:creationId xmlns:a16="http://schemas.microsoft.com/office/drawing/2014/main" id="{E9657714-04E6-D31C-2CF0-9A21B0096C0B}"/>
              </a:ext>
            </a:extLst>
          </p:cNvPr>
          <p:cNvSpPr txBox="1"/>
          <p:nvPr/>
        </p:nvSpPr>
        <p:spPr>
          <a:xfrm>
            <a:off x="71845" y="727645"/>
            <a:ext cx="590716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0 1</a:t>
            </a:r>
            <a:endParaRPr sz="1800" b="1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910284-E827-39CE-552C-5A5F8772E4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4582" y="822986"/>
            <a:ext cx="411261" cy="411261"/>
          </a:xfrm>
          <a:prstGeom prst="rect">
            <a:avLst/>
          </a:prstGeom>
        </p:spPr>
      </p:pic>
      <p:sp>
        <p:nvSpPr>
          <p:cNvPr id="9" name="Google Shape;216;p35">
            <a:extLst>
              <a:ext uri="{FF2B5EF4-FFF2-40B4-BE49-F238E27FC236}">
                <a16:creationId xmlns:a16="http://schemas.microsoft.com/office/drawing/2014/main" id="{B7489B60-79B2-F57F-244D-827C28168A94}"/>
              </a:ext>
            </a:extLst>
          </p:cNvPr>
          <p:cNvSpPr txBox="1"/>
          <p:nvPr/>
        </p:nvSpPr>
        <p:spPr>
          <a:xfrm>
            <a:off x="5620873" y="771122"/>
            <a:ext cx="3259220" cy="514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IHM de la télécommande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093;p53">
            <a:extLst>
              <a:ext uri="{FF2B5EF4-FFF2-40B4-BE49-F238E27FC236}">
                <a16:creationId xmlns:a16="http://schemas.microsoft.com/office/drawing/2014/main" id="{B5D8C181-3AA8-A5CA-080A-EE5B22E7D143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301092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 dirty="0">
                <a:solidFill>
                  <a:schemeClr val="bg1"/>
                </a:solidFill>
                <a:latin typeface="Montserrat" panose="00000500000000000000" pitchFamily="2" charset="0"/>
              </a:rPr>
              <a:t>3- Réalisation</a:t>
            </a:r>
            <a:endParaRPr lang="fr-FR"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Google Shape;268;p36">
            <a:extLst>
              <a:ext uri="{FF2B5EF4-FFF2-40B4-BE49-F238E27FC236}">
                <a16:creationId xmlns:a16="http://schemas.microsoft.com/office/drawing/2014/main" id="{505640ED-16D7-E810-D928-0CFEEEF0AA28}"/>
              </a:ext>
            </a:extLst>
          </p:cNvPr>
          <p:cNvSpPr txBox="1"/>
          <p:nvPr/>
        </p:nvSpPr>
        <p:spPr>
          <a:xfrm>
            <a:off x="561703" y="1339517"/>
            <a:ext cx="7556863" cy="40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IHM retenue pour le projet :</a:t>
            </a:r>
          </a:p>
        </p:txBody>
      </p:sp>
      <p:sp>
        <p:nvSpPr>
          <p:cNvPr id="17" name="Google Shape;147;p31">
            <a:extLst>
              <a:ext uri="{FF2B5EF4-FFF2-40B4-BE49-F238E27FC236}">
                <a16:creationId xmlns:a16="http://schemas.microsoft.com/office/drawing/2014/main" id="{A20126E3-F5C8-2731-C790-2EFF5A1D7BD1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07 / 16</a:t>
            </a:r>
          </a:p>
        </p:txBody>
      </p:sp>
      <p:sp>
        <p:nvSpPr>
          <p:cNvPr id="18" name="Google Shape;268;p36">
            <a:extLst>
              <a:ext uri="{FF2B5EF4-FFF2-40B4-BE49-F238E27FC236}">
                <a16:creationId xmlns:a16="http://schemas.microsoft.com/office/drawing/2014/main" id="{B5E14703-54C3-47A1-A1AF-2C814AABB6E5}"/>
              </a:ext>
            </a:extLst>
          </p:cNvPr>
          <p:cNvSpPr txBox="1"/>
          <p:nvPr/>
        </p:nvSpPr>
        <p:spPr>
          <a:xfrm>
            <a:off x="811506" y="1800169"/>
            <a:ext cx="5603362" cy="290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Verticalité pour une meilleure prise en main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« Arrondi » lorsque l’utilisateur pointe proche des axes ou du centre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Informations sur la connexion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Affichage des vitesses en X et Y en temps réel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DCDEC9F5-D525-8249-F002-F1EC9A24B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371" y="1347765"/>
            <a:ext cx="2101798" cy="31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5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3CFCD2B0-B43C-7AF4-9CE5-6B5C8E6E8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>
            <a:extLst>
              <a:ext uri="{FF2B5EF4-FFF2-40B4-BE49-F238E27FC236}">
                <a16:creationId xmlns:a16="http://schemas.microsoft.com/office/drawing/2014/main" id="{F4318A91-63E0-3099-A63B-EF39F9FE3008}"/>
              </a:ext>
            </a:extLst>
          </p:cNvPr>
          <p:cNvGrpSpPr/>
          <p:nvPr/>
        </p:nvGrpSpPr>
        <p:grpSpPr>
          <a:xfrm>
            <a:off x="811505" y="762874"/>
            <a:ext cx="4589986" cy="514988"/>
            <a:chOff x="1556706" y="2627550"/>
            <a:chExt cx="4589986" cy="514988"/>
          </a:xfrm>
        </p:grpSpPr>
        <p:sp>
          <p:nvSpPr>
            <p:cNvPr id="212" name="Google Shape;212;p35">
              <a:extLst>
                <a:ext uri="{FF2B5EF4-FFF2-40B4-BE49-F238E27FC236}">
                  <a16:creationId xmlns:a16="http://schemas.microsoft.com/office/drawing/2014/main" id="{B03D40AD-F820-481E-69A0-38EE9CB38CF0}"/>
                </a:ext>
              </a:extLst>
            </p:cNvPr>
            <p:cNvSpPr txBox="1"/>
            <p:nvPr/>
          </p:nvSpPr>
          <p:spPr>
            <a:xfrm>
              <a:off x="2284499" y="2627550"/>
              <a:ext cx="3862193" cy="51498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Pilotage des bases holonomes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3" name="Google Shape;213;p35">
              <a:extLst>
                <a:ext uri="{FF2B5EF4-FFF2-40B4-BE49-F238E27FC236}">
                  <a16:creationId xmlns:a16="http://schemas.microsoft.com/office/drawing/2014/main" id="{A357C477-E551-CEA5-3210-0DAAC247B487}"/>
                </a:ext>
              </a:extLst>
            </p:cNvPr>
            <p:cNvSpPr/>
            <p:nvPr/>
          </p:nvSpPr>
          <p:spPr>
            <a:xfrm>
              <a:off x="1556706" y="2627550"/>
              <a:ext cx="512743" cy="512743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35">
            <a:extLst>
              <a:ext uri="{FF2B5EF4-FFF2-40B4-BE49-F238E27FC236}">
                <a16:creationId xmlns:a16="http://schemas.microsoft.com/office/drawing/2014/main" id="{E9657714-04E6-D31C-2CF0-9A21B0096C0B}"/>
              </a:ext>
            </a:extLst>
          </p:cNvPr>
          <p:cNvSpPr txBox="1"/>
          <p:nvPr/>
        </p:nvSpPr>
        <p:spPr>
          <a:xfrm>
            <a:off x="71845" y="727645"/>
            <a:ext cx="590716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0 1</a:t>
            </a:r>
            <a:endParaRPr sz="1800" b="1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910284-E827-39CE-552C-5A5F8772E4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4582" y="822986"/>
            <a:ext cx="411261" cy="411261"/>
          </a:xfrm>
          <a:prstGeom prst="rect">
            <a:avLst/>
          </a:prstGeom>
        </p:spPr>
      </p:pic>
      <p:sp>
        <p:nvSpPr>
          <p:cNvPr id="9" name="Google Shape;216;p35">
            <a:extLst>
              <a:ext uri="{FF2B5EF4-FFF2-40B4-BE49-F238E27FC236}">
                <a16:creationId xmlns:a16="http://schemas.microsoft.com/office/drawing/2014/main" id="{B7489B60-79B2-F57F-244D-827C28168A94}"/>
              </a:ext>
            </a:extLst>
          </p:cNvPr>
          <p:cNvSpPr txBox="1"/>
          <p:nvPr/>
        </p:nvSpPr>
        <p:spPr>
          <a:xfrm>
            <a:off x="5620873" y="771122"/>
            <a:ext cx="3259220" cy="514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Structure de données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093;p53">
            <a:extLst>
              <a:ext uri="{FF2B5EF4-FFF2-40B4-BE49-F238E27FC236}">
                <a16:creationId xmlns:a16="http://schemas.microsoft.com/office/drawing/2014/main" id="{B5D8C181-3AA8-A5CA-080A-EE5B22E7D143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31304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 dirty="0">
                <a:solidFill>
                  <a:schemeClr val="bg1"/>
                </a:solidFill>
                <a:latin typeface="Montserrat" panose="00000500000000000000" pitchFamily="2" charset="0"/>
              </a:rPr>
              <a:t>3- Réalisation</a:t>
            </a:r>
            <a:endParaRPr lang="fr-FR"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Google Shape;268;p36">
            <a:extLst>
              <a:ext uri="{FF2B5EF4-FFF2-40B4-BE49-F238E27FC236}">
                <a16:creationId xmlns:a16="http://schemas.microsoft.com/office/drawing/2014/main" id="{505640ED-16D7-E810-D928-0CFEEEF0AA28}"/>
              </a:ext>
            </a:extLst>
          </p:cNvPr>
          <p:cNvSpPr txBox="1"/>
          <p:nvPr/>
        </p:nvSpPr>
        <p:spPr>
          <a:xfrm>
            <a:off x="561703" y="1339517"/>
            <a:ext cx="7556863" cy="40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Structure des commandes </a:t>
            </a:r>
            <a:r>
              <a:rPr lang="fr-FR" sz="2000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:</a:t>
            </a:r>
            <a:endParaRPr lang="fr-FR" sz="20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47;p31">
            <a:extLst>
              <a:ext uri="{FF2B5EF4-FFF2-40B4-BE49-F238E27FC236}">
                <a16:creationId xmlns:a16="http://schemas.microsoft.com/office/drawing/2014/main" id="{A20126E3-F5C8-2731-C790-2EFF5A1D7BD1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08 / 16</a:t>
            </a:r>
          </a:p>
        </p:txBody>
      </p:sp>
      <p:sp>
        <p:nvSpPr>
          <p:cNvPr id="18" name="Google Shape;268;p36">
            <a:extLst>
              <a:ext uri="{FF2B5EF4-FFF2-40B4-BE49-F238E27FC236}">
                <a16:creationId xmlns:a16="http://schemas.microsoft.com/office/drawing/2014/main" id="{B5E14703-54C3-47A1-A1AF-2C814AABB6E5}"/>
              </a:ext>
            </a:extLst>
          </p:cNvPr>
          <p:cNvSpPr txBox="1"/>
          <p:nvPr/>
        </p:nvSpPr>
        <p:spPr>
          <a:xfrm>
            <a:off x="561703" y="1809961"/>
            <a:ext cx="5663109" cy="290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Deux variables de vitesse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Une variable de fonction, pour arrêter, mettre en marche ou autre selon la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     valeur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Une union pour avoir un accès aux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     données sous forme de tableau ou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     sous forme structurée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1EA903-40B8-EED7-E8C4-FAF756E39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182" y="1657402"/>
            <a:ext cx="3478602" cy="23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93;p53">
            <a:extLst>
              <a:ext uri="{FF2B5EF4-FFF2-40B4-BE49-F238E27FC236}">
                <a16:creationId xmlns:a16="http://schemas.microsoft.com/office/drawing/2014/main" id="{F9923A58-3440-4FC0-8488-EEF9D166F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773" y="814647"/>
            <a:ext cx="179453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Outils</a:t>
            </a:r>
            <a:r>
              <a:rPr lang="fr-FR" sz="3200" b="0">
                <a:solidFill>
                  <a:schemeClr val="bg2"/>
                </a:solidFill>
                <a:latin typeface="Montserrat" panose="00000500000000000000" pitchFamily="2" charset="0"/>
              </a:rPr>
              <a:t> :</a:t>
            </a:r>
            <a:endParaRPr sz="3200" b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Google Shape;1105;p53">
            <a:extLst>
              <a:ext uri="{FF2B5EF4-FFF2-40B4-BE49-F238E27FC236}">
                <a16:creationId xmlns:a16="http://schemas.microsoft.com/office/drawing/2014/main" id="{C8CCD29E-D31D-B126-D079-20A19B5947CE}"/>
              </a:ext>
            </a:extLst>
          </p:cNvPr>
          <p:cNvSpPr/>
          <p:nvPr/>
        </p:nvSpPr>
        <p:spPr>
          <a:xfrm>
            <a:off x="5312431" y="1557014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05;p53">
            <a:extLst>
              <a:ext uri="{FF2B5EF4-FFF2-40B4-BE49-F238E27FC236}">
                <a16:creationId xmlns:a16="http://schemas.microsoft.com/office/drawing/2014/main" id="{7960FE23-52B0-FFF8-504D-3ACB239DDCF2}"/>
              </a:ext>
            </a:extLst>
          </p:cNvPr>
          <p:cNvSpPr/>
          <p:nvPr/>
        </p:nvSpPr>
        <p:spPr>
          <a:xfrm>
            <a:off x="5305346" y="3566371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03;p53">
            <a:extLst>
              <a:ext uri="{FF2B5EF4-FFF2-40B4-BE49-F238E27FC236}">
                <a16:creationId xmlns:a16="http://schemas.microsoft.com/office/drawing/2014/main" id="{0BF36A46-76D7-833F-53DE-A781E5218EB0}"/>
              </a:ext>
            </a:extLst>
          </p:cNvPr>
          <p:cNvSpPr txBox="1"/>
          <p:nvPr/>
        </p:nvSpPr>
        <p:spPr>
          <a:xfrm>
            <a:off x="6135288" y="3612998"/>
            <a:ext cx="2866813" cy="59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0" err="1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LovyanGFX</a:t>
            </a:r>
            <a:endParaRPr lang="fr-FR" sz="2800" b="0">
              <a:solidFill>
                <a:schemeClr val="bg2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3" name="Google Shape;1103;p53">
            <a:extLst>
              <a:ext uri="{FF2B5EF4-FFF2-40B4-BE49-F238E27FC236}">
                <a16:creationId xmlns:a16="http://schemas.microsoft.com/office/drawing/2014/main" id="{313522B6-7F9E-4303-DD99-F82071BBC98F}"/>
              </a:ext>
            </a:extLst>
          </p:cNvPr>
          <p:cNvSpPr txBox="1"/>
          <p:nvPr/>
        </p:nvSpPr>
        <p:spPr>
          <a:xfrm>
            <a:off x="6135288" y="1734799"/>
            <a:ext cx="2460527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Wifi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" name="Image 26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E014603C-4309-208A-51BA-40F8A4BC54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5356223" y="1597355"/>
            <a:ext cx="619216" cy="619216"/>
          </a:xfrm>
          <a:prstGeom prst="rect">
            <a:avLst/>
          </a:prstGeom>
        </p:spPr>
      </p:pic>
      <p:pic>
        <p:nvPicPr>
          <p:cNvPr id="29" name="Image 28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F136BE24-3381-3E89-6CE7-291148FB8C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5392738" y="3659942"/>
            <a:ext cx="531416" cy="531416"/>
          </a:xfrm>
          <a:prstGeom prst="rect">
            <a:avLst/>
          </a:prstGeom>
        </p:spPr>
      </p:pic>
      <p:sp>
        <p:nvSpPr>
          <p:cNvPr id="39" name="Google Shape;1105;p53">
            <a:extLst>
              <a:ext uri="{FF2B5EF4-FFF2-40B4-BE49-F238E27FC236}">
                <a16:creationId xmlns:a16="http://schemas.microsoft.com/office/drawing/2014/main" id="{6C300727-850C-1B57-78AF-F6FBC94AD45D}"/>
              </a:ext>
            </a:extLst>
          </p:cNvPr>
          <p:cNvSpPr/>
          <p:nvPr/>
        </p:nvSpPr>
        <p:spPr>
          <a:xfrm>
            <a:off x="806773" y="1563324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105;p53">
            <a:extLst>
              <a:ext uri="{FF2B5EF4-FFF2-40B4-BE49-F238E27FC236}">
                <a16:creationId xmlns:a16="http://schemas.microsoft.com/office/drawing/2014/main" id="{8CC5B699-2421-DB72-3DBE-15618763FD24}"/>
              </a:ext>
            </a:extLst>
          </p:cNvPr>
          <p:cNvSpPr/>
          <p:nvPr/>
        </p:nvSpPr>
        <p:spPr>
          <a:xfrm>
            <a:off x="806773" y="2532916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103;p53">
            <a:extLst>
              <a:ext uri="{FF2B5EF4-FFF2-40B4-BE49-F238E27FC236}">
                <a16:creationId xmlns:a16="http://schemas.microsoft.com/office/drawing/2014/main" id="{B671FF49-3EFD-FB49-0D97-AD8B71761101}"/>
              </a:ext>
            </a:extLst>
          </p:cNvPr>
          <p:cNvSpPr txBox="1"/>
          <p:nvPr/>
        </p:nvSpPr>
        <p:spPr>
          <a:xfrm>
            <a:off x="1600365" y="2603847"/>
            <a:ext cx="3197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bg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Arduino IDE</a:t>
            </a:r>
          </a:p>
        </p:txBody>
      </p:sp>
      <p:sp>
        <p:nvSpPr>
          <p:cNvPr id="43" name="Google Shape;1103;p53">
            <a:extLst>
              <a:ext uri="{FF2B5EF4-FFF2-40B4-BE49-F238E27FC236}">
                <a16:creationId xmlns:a16="http://schemas.microsoft.com/office/drawing/2014/main" id="{16EC029D-74AD-59D2-A81E-3E2E555A11AB}"/>
              </a:ext>
            </a:extLst>
          </p:cNvPr>
          <p:cNvSpPr txBox="1"/>
          <p:nvPr/>
        </p:nvSpPr>
        <p:spPr>
          <a:xfrm>
            <a:off x="1598707" y="1775942"/>
            <a:ext cx="2460527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69EC09DB-7AD2-E7AB-C8EA-C0F13744D3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184" y="1647433"/>
            <a:ext cx="567819" cy="567819"/>
          </a:xfrm>
          <a:prstGeom prst="rect">
            <a:avLst/>
          </a:prstGeom>
        </p:spPr>
      </p:pic>
      <p:pic>
        <p:nvPicPr>
          <p:cNvPr id="49" name="Graphique 48">
            <a:extLst>
              <a:ext uri="{FF2B5EF4-FFF2-40B4-BE49-F238E27FC236}">
                <a16:creationId xmlns:a16="http://schemas.microsoft.com/office/drawing/2014/main" id="{20987819-2188-8D5B-202A-012197CD9F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469" y="2584509"/>
            <a:ext cx="618808" cy="618808"/>
          </a:xfrm>
          <a:prstGeom prst="rect">
            <a:avLst/>
          </a:prstGeom>
        </p:spPr>
      </p:pic>
      <p:sp>
        <p:nvSpPr>
          <p:cNvPr id="50" name="Google Shape;1093;p53">
            <a:extLst>
              <a:ext uri="{FF2B5EF4-FFF2-40B4-BE49-F238E27FC236}">
                <a16:creationId xmlns:a16="http://schemas.microsoft.com/office/drawing/2014/main" id="{E5A519B6-44A5-9D95-F592-06FEB475462F}"/>
              </a:ext>
            </a:extLst>
          </p:cNvPr>
          <p:cNvSpPr txBox="1">
            <a:spLocks/>
          </p:cNvSpPr>
          <p:nvPr/>
        </p:nvSpPr>
        <p:spPr>
          <a:xfrm>
            <a:off x="5312431" y="814647"/>
            <a:ext cx="33678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Bibliothèques</a:t>
            </a:r>
            <a:r>
              <a:rPr lang="fr-FR" sz="3200" b="0">
                <a:solidFill>
                  <a:schemeClr val="bg2"/>
                </a:solidFill>
                <a:latin typeface="Montserrat" panose="00000500000000000000" pitchFamily="2" charset="0"/>
              </a:rPr>
              <a:t> :</a:t>
            </a:r>
          </a:p>
        </p:txBody>
      </p:sp>
      <p:sp>
        <p:nvSpPr>
          <p:cNvPr id="56" name="Google Shape;1093;p53">
            <a:extLst>
              <a:ext uri="{FF2B5EF4-FFF2-40B4-BE49-F238E27FC236}">
                <a16:creationId xmlns:a16="http://schemas.microsoft.com/office/drawing/2014/main" id="{9F2A8848-0996-0A93-C30B-247A7CE6DBEF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33274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3- </a:t>
            </a:r>
            <a:r>
              <a:rPr lang="fr-FR" sz="3200" b="0" dirty="0">
                <a:solidFill>
                  <a:schemeClr val="bg1"/>
                </a:solidFill>
                <a:latin typeface="Montserrat" panose="00000500000000000000" pitchFamily="2" charset="0"/>
              </a:rPr>
              <a:t>Réalisation</a:t>
            </a:r>
            <a:endParaRPr lang="fr-FR"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147;p31">
            <a:extLst>
              <a:ext uri="{FF2B5EF4-FFF2-40B4-BE49-F238E27FC236}">
                <a16:creationId xmlns:a16="http://schemas.microsoft.com/office/drawing/2014/main" id="{230977F5-5C79-4042-7119-C35189E8F740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09 / 16</a:t>
            </a:r>
          </a:p>
        </p:txBody>
      </p:sp>
      <p:sp>
        <p:nvSpPr>
          <p:cNvPr id="3" name="Google Shape;1105;p53">
            <a:extLst>
              <a:ext uri="{FF2B5EF4-FFF2-40B4-BE49-F238E27FC236}">
                <a16:creationId xmlns:a16="http://schemas.microsoft.com/office/drawing/2014/main" id="{F66251EE-E8A5-9A92-DD1B-E42F801005F3}"/>
              </a:ext>
            </a:extLst>
          </p:cNvPr>
          <p:cNvSpPr/>
          <p:nvPr/>
        </p:nvSpPr>
        <p:spPr>
          <a:xfrm>
            <a:off x="5305346" y="2545811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 descr="Une image contenant noir, obscurité">
            <a:extLst>
              <a:ext uri="{FF2B5EF4-FFF2-40B4-BE49-F238E27FC236}">
                <a16:creationId xmlns:a16="http://schemas.microsoft.com/office/drawing/2014/main" id="{501ACD6D-269C-D2C7-6555-FBDB141AE89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5312935" y="2576545"/>
            <a:ext cx="662504" cy="662504"/>
          </a:xfrm>
          <a:prstGeom prst="rect">
            <a:avLst/>
          </a:prstGeom>
        </p:spPr>
      </p:pic>
      <p:sp>
        <p:nvSpPr>
          <p:cNvPr id="6" name="Google Shape;1103;p53">
            <a:extLst>
              <a:ext uri="{FF2B5EF4-FFF2-40B4-BE49-F238E27FC236}">
                <a16:creationId xmlns:a16="http://schemas.microsoft.com/office/drawing/2014/main" id="{3710694F-E9E9-7BAC-9A68-E7878FF56046}"/>
              </a:ext>
            </a:extLst>
          </p:cNvPr>
          <p:cNvSpPr txBox="1"/>
          <p:nvPr/>
        </p:nvSpPr>
        <p:spPr>
          <a:xfrm>
            <a:off x="6104665" y="2739278"/>
            <a:ext cx="2460527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BLE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105;p53">
            <a:extLst>
              <a:ext uri="{FF2B5EF4-FFF2-40B4-BE49-F238E27FC236}">
                <a16:creationId xmlns:a16="http://schemas.microsoft.com/office/drawing/2014/main" id="{3136623F-8BFC-4997-9CB6-A210249B33C0}"/>
              </a:ext>
            </a:extLst>
          </p:cNvPr>
          <p:cNvSpPr/>
          <p:nvPr/>
        </p:nvSpPr>
        <p:spPr>
          <a:xfrm>
            <a:off x="806773" y="3566371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Image 2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79BB8AB2-9D4E-4A6D-9311-01F65B1A231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875963" y="3626260"/>
            <a:ext cx="565930" cy="565930"/>
          </a:xfrm>
          <a:prstGeom prst="rect">
            <a:avLst/>
          </a:prstGeom>
        </p:spPr>
      </p:pic>
      <p:sp>
        <p:nvSpPr>
          <p:cNvPr id="26" name="Google Shape;1103;p53">
            <a:extLst>
              <a:ext uri="{FF2B5EF4-FFF2-40B4-BE49-F238E27FC236}">
                <a16:creationId xmlns:a16="http://schemas.microsoft.com/office/drawing/2014/main" id="{A39B36DC-75C7-48BB-B75B-C72208A9219C}"/>
              </a:ext>
            </a:extLst>
          </p:cNvPr>
          <p:cNvSpPr txBox="1"/>
          <p:nvPr/>
        </p:nvSpPr>
        <p:spPr>
          <a:xfrm>
            <a:off x="1600365" y="3612998"/>
            <a:ext cx="3197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bg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STM32 </a:t>
            </a:r>
            <a:r>
              <a:rPr lang="fr-FR" sz="2800" err="1">
                <a:solidFill>
                  <a:schemeClr val="bg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CubeMX</a:t>
            </a:r>
            <a:endParaRPr lang="fr-FR" sz="2800">
              <a:solidFill>
                <a:schemeClr val="bg2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01B643-B886-B179-A769-F4BFBA4D04C5}"/>
              </a:ext>
            </a:extLst>
          </p:cNvPr>
          <p:cNvGrpSpPr/>
          <p:nvPr/>
        </p:nvGrpSpPr>
        <p:grpSpPr>
          <a:xfrm>
            <a:off x="503952" y="1414422"/>
            <a:ext cx="149712" cy="2986750"/>
            <a:chOff x="1735463" y="1513375"/>
            <a:chExt cx="149712" cy="2986750"/>
          </a:xfrm>
        </p:grpSpPr>
        <p:sp>
          <p:nvSpPr>
            <p:cNvPr id="7" name="Google Shape;1118;p53">
              <a:extLst>
                <a:ext uri="{FF2B5EF4-FFF2-40B4-BE49-F238E27FC236}">
                  <a16:creationId xmlns:a16="http://schemas.microsoft.com/office/drawing/2014/main" id="{83E4D419-8145-B80A-126E-50544C78B24B}"/>
                </a:ext>
              </a:extLst>
            </p:cNvPr>
            <p:cNvSpPr/>
            <p:nvPr/>
          </p:nvSpPr>
          <p:spPr>
            <a:xfrm>
              <a:off x="1735475" y="189017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1119;p53">
              <a:extLst>
                <a:ext uri="{FF2B5EF4-FFF2-40B4-BE49-F238E27FC236}">
                  <a16:creationId xmlns:a16="http://schemas.microsoft.com/office/drawing/2014/main" id="{CF6077D0-D157-43ED-22C1-BE4A9D09134D}"/>
                </a:ext>
              </a:extLst>
            </p:cNvPr>
            <p:cNvSpPr/>
            <p:nvPr/>
          </p:nvSpPr>
          <p:spPr>
            <a:xfrm>
              <a:off x="1735475" y="2937000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1120;p53">
              <a:extLst>
                <a:ext uri="{FF2B5EF4-FFF2-40B4-BE49-F238E27FC236}">
                  <a16:creationId xmlns:a16="http://schemas.microsoft.com/office/drawing/2014/main" id="{E00EF15D-F5C7-EC66-E492-158B9E91B0D4}"/>
                </a:ext>
              </a:extLst>
            </p:cNvPr>
            <p:cNvSpPr/>
            <p:nvPr/>
          </p:nvSpPr>
          <p:spPr>
            <a:xfrm>
              <a:off x="1735463" y="398382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10" name="Google Shape;1121;p53">
              <a:extLst>
                <a:ext uri="{FF2B5EF4-FFF2-40B4-BE49-F238E27FC236}">
                  <a16:creationId xmlns:a16="http://schemas.microsoft.com/office/drawing/2014/main" id="{5F38CCEE-97CA-0CCF-9476-A24F27A91646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810325" y="2039875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22;p53">
              <a:extLst>
                <a:ext uri="{FF2B5EF4-FFF2-40B4-BE49-F238E27FC236}">
                  <a16:creationId xmlns:a16="http://schemas.microsoft.com/office/drawing/2014/main" id="{7C09FF5B-2D4B-AF86-6B83-BDBE7BF6BCE4}"/>
                </a:ext>
              </a:extLst>
            </p:cNvPr>
            <p:cNvCxnSpPr>
              <a:stCxn id="8" idx="4"/>
              <a:endCxn id="9" idx="0"/>
            </p:cNvCxnSpPr>
            <p:nvPr/>
          </p:nvCxnSpPr>
          <p:spPr>
            <a:xfrm>
              <a:off x="1810325" y="3086700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123;p53">
              <a:extLst>
                <a:ext uri="{FF2B5EF4-FFF2-40B4-BE49-F238E27FC236}">
                  <a16:creationId xmlns:a16="http://schemas.microsoft.com/office/drawing/2014/main" id="{48BE7843-415C-480B-A6F1-313C8AC03E92}"/>
                </a:ext>
              </a:extLst>
            </p:cNvPr>
            <p:cNvCxnSpPr>
              <a:stCxn id="9" idx="4"/>
            </p:cNvCxnSpPr>
            <p:nvPr/>
          </p:nvCxnSpPr>
          <p:spPr>
            <a:xfrm>
              <a:off x="1810313" y="4133525"/>
              <a:ext cx="0" cy="366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124;p53">
              <a:extLst>
                <a:ext uri="{FF2B5EF4-FFF2-40B4-BE49-F238E27FC236}">
                  <a16:creationId xmlns:a16="http://schemas.microsoft.com/office/drawing/2014/main" id="{66B1E040-D458-F531-35A3-31D02CD58D84}"/>
                </a:ext>
              </a:extLst>
            </p:cNvPr>
            <p:cNvCxnSpPr>
              <a:endCxn id="7" idx="0"/>
            </p:cNvCxnSpPr>
            <p:nvPr/>
          </p:nvCxnSpPr>
          <p:spPr>
            <a:xfrm flipH="1">
              <a:off x="1810325" y="1513375"/>
              <a:ext cx="4500" cy="3768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C0DAD1-1762-1FE3-7780-58F5D4CE6D51}"/>
              </a:ext>
            </a:extLst>
          </p:cNvPr>
          <p:cNvGrpSpPr/>
          <p:nvPr/>
        </p:nvGrpSpPr>
        <p:grpSpPr>
          <a:xfrm>
            <a:off x="5009912" y="1417102"/>
            <a:ext cx="149712" cy="2986750"/>
            <a:chOff x="1735463" y="1513375"/>
            <a:chExt cx="149712" cy="2986750"/>
          </a:xfrm>
        </p:grpSpPr>
        <p:sp>
          <p:nvSpPr>
            <p:cNvPr id="15" name="Google Shape;1118;p53">
              <a:extLst>
                <a:ext uri="{FF2B5EF4-FFF2-40B4-BE49-F238E27FC236}">
                  <a16:creationId xmlns:a16="http://schemas.microsoft.com/office/drawing/2014/main" id="{76832A31-0EE9-1882-1841-AA7657720E64}"/>
                </a:ext>
              </a:extLst>
            </p:cNvPr>
            <p:cNvSpPr/>
            <p:nvPr/>
          </p:nvSpPr>
          <p:spPr>
            <a:xfrm>
              <a:off x="1735475" y="189017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" name="Google Shape;1119;p53">
              <a:extLst>
                <a:ext uri="{FF2B5EF4-FFF2-40B4-BE49-F238E27FC236}">
                  <a16:creationId xmlns:a16="http://schemas.microsoft.com/office/drawing/2014/main" id="{2C4CEDEF-441B-37C2-A487-0E59416A78FA}"/>
                </a:ext>
              </a:extLst>
            </p:cNvPr>
            <p:cNvSpPr/>
            <p:nvPr/>
          </p:nvSpPr>
          <p:spPr>
            <a:xfrm>
              <a:off x="1735475" y="2937000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" name="Google Shape;1120;p53">
              <a:extLst>
                <a:ext uri="{FF2B5EF4-FFF2-40B4-BE49-F238E27FC236}">
                  <a16:creationId xmlns:a16="http://schemas.microsoft.com/office/drawing/2014/main" id="{566891FB-747E-A100-1B0C-A54DBD6B47DD}"/>
                </a:ext>
              </a:extLst>
            </p:cNvPr>
            <p:cNvSpPr/>
            <p:nvPr/>
          </p:nvSpPr>
          <p:spPr>
            <a:xfrm>
              <a:off x="1735463" y="398382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18" name="Google Shape;1121;p53">
              <a:extLst>
                <a:ext uri="{FF2B5EF4-FFF2-40B4-BE49-F238E27FC236}">
                  <a16:creationId xmlns:a16="http://schemas.microsoft.com/office/drawing/2014/main" id="{E1DAE236-BC70-51B3-9D5C-A38F0D5B014D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>
              <a:off x="1810325" y="2039875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122;p53">
              <a:extLst>
                <a:ext uri="{FF2B5EF4-FFF2-40B4-BE49-F238E27FC236}">
                  <a16:creationId xmlns:a16="http://schemas.microsoft.com/office/drawing/2014/main" id="{C791A36F-C6B5-A790-8E25-96FA6E3E27EB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1810325" y="3086700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123;p53">
              <a:extLst>
                <a:ext uri="{FF2B5EF4-FFF2-40B4-BE49-F238E27FC236}">
                  <a16:creationId xmlns:a16="http://schemas.microsoft.com/office/drawing/2014/main" id="{407DF14C-BD01-31B7-821C-5BA9519861E9}"/>
                </a:ext>
              </a:extLst>
            </p:cNvPr>
            <p:cNvCxnSpPr>
              <a:stCxn id="17" idx="4"/>
            </p:cNvCxnSpPr>
            <p:nvPr/>
          </p:nvCxnSpPr>
          <p:spPr>
            <a:xfrm>
              <a:off x="1810313" y="4133525"/>
              <a:ext cx="0" cy="366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124;p53">
              <a:extLst>
                <a:ext uri="{FF2B5EF4-FFF2-40B4-BE49-F238E27FC236}">
                  <a16:creationId xmlns:a16="http://schemas.microsoft.com/office/drawing/2014/main" id="{9F145C2A-DB28-F3CC-C587-CA8E6BA54484}"/>
                </a:ext>
              </a:extLst>
            </p:cNvPr>
            <p:cNvCxnSpPr>
              <a:endCxn id="15" idx="0"/>
            </p:cNvCxnSpPr>
            <p:nvPr/>
          </p:nvCxnSpPr>
          <p:spPr>
            <a:xfrm flipH="1">
              <a:off x="1810325" y="1513375"/>
              <a:ext cx="4500" cy="3768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6545073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een Slides Infographics by Slidesgo">
  <a:themeElements>
    <a:clrScheme name="Simple Light">
      <a:dk1>
        <a:srgbClr val="191919"/>
      </a:dk1>
      <a:lt1>
        <a:srgbClr val="FFFFFF"/>
      </a:lt1>
      <a:dk2>
        <a:srgbClr val="A6BFA5"/>
      </a:dk2>
      <a:lt2>
        <a:srgbClr val="C9D8C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3431efc-dd80-45d9-a623-e88af55e3a6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0EFB85694D024B83BE3C64706D491D" ma:contentTypeVersion="9" ma:contentTypeDescription="Crée un document." ma:contentTypeScope="" ma:versionID="bfaf0ed8fd1da3f5a24e2df9c15a881f">
  <xsd:schema xmlns:xsd="http://www.w3.org/2001/XMLSchema" xmlns:xs="http://www.w3.org/2001/XMLSchema" xmlns:p="http://schemas.microsoft.com/office/2006/metadata/properties" xmlns:ns3="c3431efc-dd80-45d9-a623-e88af55e3a67" xmlns:ns4="f60f1a8f-a9b0-4989-ad89-b5ab7ad5d6a4" targetNamespace="http://schemas.microsoft.com/office/2006/metadata/properties" ma:root="true" ma:fieldsID="1a0fbf98e296eb77605d61b11edfc9ad" ns3:_="" ns4:_="">
    <xsd:import namespace="c3431efc-dd80-45d9-a623-e88af55e3a67"/>
    <xsd:import namespace="f60f1a8f-a9b0-4989-ad89-b5ab7ad5d6a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431efc-dd80-45d9-a623-e88af55e3a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f1a8f-a9b0-4989-ad89-b5ab7ad5d6a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CA9E79-A10E-436B-863C-7F29BDE7DF9C}">
  <ds:schemaRefs>
    <ds:schemaRef ds:uri="http://schemas.microsoft.com/office/2006/documentManagement/types"/>
    <ds:schemaRef ds:uri="f60f1a8f-a9b0-4989-ad89-b5ab7ad5d6a4"/>
    <ds:schemaRef ds:uri="http://www.w3.org/XML/1998/namespace"/>
    <ds:schemaRef ds:uri="c3431efc-dd80-45d9-a623-e88af55e3a67"/>
    <ds:schemaRef ds:uri="http://schemas.openxmlformats.org/package/2006/metadata/core-propertie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7B54CB1-68CD-4F6C-BF61-E73E9052FD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06A195-96D8-4CAA-B503-0DFE786B2016}">
  <ds:schemaRefs>
    <ds:schemaRef ds:uri="c3431efc-dd80-45d9-a623-e88af55e3a67"/>
    <ds:schemaRef ds:uri="f60f1a8f-a9b0-4989-ad89-b5ab7ad5d6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Green Slides Infographics by Slidesgo</Template>
  <TotalTime>0</TotalTime>
  <Words>567</Words>
  <Application>Microsoft Office PowerPoint</Application>
  <PresentationFormat>Affichage à l'écran (16:9)</PresentationFormat>
  <Paragraphs>140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Montserrat</vt:lpstr>
      <vt:lpstr>Bebas Neue</vt:lpstr>
      <vt:lpstr>Playfair Display</vt:lpstr>
      <vt:lpstr>Minimalist Green Slides Infographics by Slidesgo</vt:lpstr>
      <vt:lpstr>Soutenance finale du projet pluridisciplinaire PEI-2 :  Carte de développement WT-32</vt:lpstr>
      <vt:lpstr>Table des matières :</vt:lpstr>
      <vt:lpstr>1- Introduction</vt:lpstr>
      <vt:lpstr>1- Introduction</vt:lpstr>
      <vt:lpstr>2- Objectifs</vt:lpstr>
      <vt:lpstr>Présentation PowerPoint</vt:lpstr>
      <vt:lpstr>Présentation PowerPoint</vt:lpstr>
      <vt:lpstr>Présentation PowerPoint</vt:lpstr>
      <vt:lpstr>Outils :</vt:lpstr>
      <vt:lpstr>Présentation PowerPoint</vt:lpstr>
      <vt:lpstr>Présentation PowerPoint</vt:lpstr>
      <vt:lpstr>Présentation PowerPoint</vt:lpstr>
      <vt:lpstr>6- Conclusion</vt:lpstr>
      <vt:lpstr>6- Conclusion</vt:lpstr>
      <vt:lpstr>Merci pour votre écoute</vt:lpstr>
      <vt:lpstr>Soutenance finale du projet pluridisciplinaire PEI-2 :  Carte de développement WT-32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intermédiaire du projet pluridisciplinaire PEI-2 :  Carte de développement WT-32</dc:title>
  <dc:creator>Eliez Le Hunsec</dc:creator>
  <cp:lastModifiedBy>Nathanaël Debreilly</cp:lastModifiedBy>
  <cp:revision>1</cp:revision>
  <dcterms:created xsi:type="dcterms:W3CDTF">2025-05-02T08:02:15Z</dcterms:created>
  <dcterms:modified xsi:type="dcterms:W3CDTF">2025-05-13T13:50:26Z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0x010100DD0EFB85694D024B83BE3C64706D491D</vt:lpwstr>
  </property>
</Properties>
</file>